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7" r:id="rId6"/>
    <p:sldId id="258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61" r:id="rId16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9" roundtripDataSignature="AMtx7mgHqqhGZ9VjCk69mv4w7wuIJmgd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DCB434"/>
    <a:srgbClr val="FFFFFF"/>
    <a:srgbClr val="D0E7F3"/>
    <a:srgbClr val="145478"/>
    <a:srgbClr val="004F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1104" y="66"/>
      </p:cViewPr>
      <p:guideLst>
        <p:guide pos="288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customschemas.google.com/relationships/presentationmetadata" Target="meta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707E7E51-68E2-42FB-8B16-2B4EAD74C01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A1AFD77-EA41-461B-BCB8-7D6FBE6B25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F2061-F268-4BAF-891F-0D3F439DDED0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D9CDF6E-7AE5-4360-A91E-5211F90D2B6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BF68892-8E8E-4817-AF29-DD1692383C1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4CB249-16D2-45B7-A4B6-262A37B61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3545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176203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8" name="Google Shape;31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66549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441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9029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1" name="Google Shape;37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1569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6461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3235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2813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6611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1823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0664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7288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1664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6" name="Google Shape;26;p8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9" name="Google Shape;29;p8"/>
          <p:cNvSpPr txBox="1">
            <a:spLocks noGrp="1"/>
          </p:cNvSpPr>
          <p:nvPr>
            <p:ph type="sldNum" idx="12"/>
          </p:nvPr>
        </p:nvSpPr>
        <p:spPr>
          <a:xfrm>
            <a:off x="6960691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#</a:t>
            </a:r>
            <a:endParaRPr>
              <a:solidFill>
                <a:srgbClr val="A5A5A5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ldNum" idx="12"/>
          </p:nvPr>
        </p:nvSpPr>
        <p:spPr>
          <a:xfrm>
            <a:off x="196849" y="6435726"/>
            <a:ext cx="3650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sldNum" idx="12"/>
          </p:nvPr>
        </p:nvSpPr>
        <p:spPr>
          <a:xfrm>
            <a:off x="196849" y="6435726"/>
            <a:ext cx="3650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 und Inhalt">
  <p:cSld name="1_Titel und Inhal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 txBox="1">
            <a:spLocks noGrp="1"/>
          </p:cNvSpPr>
          <p:nvPr>
            <p:ph type="title"/>
          </p:nvPr>
        </p:nvSpPr>
        <p:spPr>
          <a:xfrm>
            <a:off x="487752" y="356573"/>
            <a:ext cx="8027599" cy="603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body" idx="1"/>
          </p:nvPr>
        </p:nvSpPr>
        <p:spPr>
          <a:xfrm>
            <a:off x="487752" y="1220694"/>
            <a:ext cx="8027599" cy="4956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sldNum" idx="12"/>
          </p:nvPr>
        </p:nvSpPr>
        <p:spPr>
          <a:xfrm>
            <a:off x="196849" y="6435726"/>
            <a:ext cx="3650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" name="Google Shape;32;p1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196849" y="6435726"/>
            <a:ext cx="3650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#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ldNum" idx="12"/>
          </p:nvPr>
        </p:nvSpPr>
        <p:spPr>
          <a:xfrm>
            <a:off x="196849" y="6435726"/>
            <a:ext cx="3650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196849" y="6435726"/>
            <a:ext cx="3650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196849" y="6435726"/>
            <a:ext cx="3650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196849" y="6435726"/>
            <a:ext cx="3650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196849" y="6435726"/>
            <a:ext cx="3650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ldNum" idx="12"/>
          </p:nvPr>
        </p:nvSpPr>
        <p:spPr>
          <a:xfrm>
            <a:off x="196849" y="6435726"/>
            <a:ext cx="3650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ldNum" idx="12"/>
          </p:nvPr>
        </p:nvSpPr>
        <p:spPr>
          <a:xfrm>
            <a:off x="196849" y="6435726"/>
            <a:ext cx="3650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93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628650" y="1431985"/>
            <a:ext cx="7886700" cy="4744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" name="Google Shape;13;p7"/>
          <p:cNvSpPr txBox="1">
            <a:spLocks noGrp="1"/>
          </p:cNvSpPr>
          <p:nvPr>
            <p:ph type="ftr" idx="11"/>
          </p:nvPr>
        </p:nvSpPr>
        <p:spPr>
          <a:xfrm>
            <a:off x="2744285" y="6356351"/>
            <a:ext cx="143952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grpSp>
        <p:nvGrpSpPr>
          <p:cNvPr id="20" name="Google Shape;20;p7"/>
          <p:cNvGrpSpPr/>
          <p:nvPr/>
        </p:nvGrpSpPr>
        <p:grpSpPr>
          <a:xfrm>
            <a:off x="0" y="6301488"/>
            <a:ext cx="9144000" cy="54863"/>
            <a:chOff x="0" y="730121"/>
            <a:chExt cx="6858000" cy="54864"/>
          </a:xfrm>
        </p:grpSpPr>
        <p:sp>
          <p:nvSpPr>
            <p:cNvPr id="21" name="Google Shape;21;p7"/>
            <p:cNvSpPr/>
            <p:nvPr/>
          </p:nvSpPr>
          <p:spPr>
            <a:xfrm rot="10800000" flipH="1">
              <a:off x="0" y="730121"/>
              <a:ext cx="6492240" cy="54864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7"/>
            <p:cNvSpPr/>
            <p:nvPr/>
          </p:nvSpPr>
          <p:spPr>
            <a:xfrm rot="10800000" flipH="1">
              <a:off x="4447309" y="730121"/>
              <a:ext cx="2410691" cy="54864"/>
            </a:xfrm>
            <a:prstGeom prst="rect">
              <a:avLst/>
            </a:prstGeom>
            <a:solidFill>
              <a:srgbClr val="DCB4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" name="Google Shape;23;p7"/>
          <p:cNvSpPr txBox="1">
            <a:spLocks noGrp="1"/>
          </p:cNvSpPr>
          <p:nvPr>
            <p:ph type="sldNum" idx="12"/>
          </p:nvPr>
        </p:nvSpPr>
        <p:spPr>
          <a:xfrm>
            <a:off x="196849" y="6435726"/>
            <a:ext cx="3650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u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u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u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u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u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u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u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u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u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xmlns="" id="{525A7861-5F30-44A0-8AB3-B432AE856A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21738" b="19151"/>
          <a:stretch/>
        </p:blipFill>
        <p:spPr>
          <a:xfrm>
            <a:off x="5541556" y="6420450"/>
            <a:ext cx="569108" cy="3355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2DE80F9-B9DE-4A8A-99A6-9A6C1505922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7010693" y="6366759"/>
            <a:ext cx="2005152" cy="468596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B2AC5F94-2E10-423F-A5E1-A981E68D04A3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6457952" y="6356351"/>
            <a:ext cx="501649" cy="501649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508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0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1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2.png"/><Relationship Id="rId4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24.png"/><Relationship Id="rId18" Type="http://schemas.openxmlformats.org/officeDocument/2006/relationships/image" Target="../media/image40.sv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21.png"/><Relationship Id="rId12" Type="http://schemas.openxmlformats.org/officeDocument/2006/relationships/image" Target="../media/image34.sv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8.svg"/><Relationship Id="rId20" Type="http://schemas.openxmlformats.org/officeDocument/2006/relationships/image" Target="../media/image4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5" Type="http://schemas.openxmlformats.org/officeDocument/2006/relationships/image" Target="../media/image25.png"/><Relationship Id="rId10" Type="http://schemas.openxmlformats.org/officeDocument/2006/relationships/image" Target="../media/image32.svg"/><Relationship Id="rId19" Type="http://schemas.openxmlformats.org/officeDocument/2006/relationships/image" Target="../media/image27.png"/><Relationship Id="rId4" Type="http://schemas.openxmlformats.org/officeDocument/2006/relationships/image" Target="../media/image15.svg"/><Relationship Id="rId9" Type="http://schemas.openxmlformats.org/officeDocument/2006/relationships/image" Target="../media/image22.png"/><Relationship Id="rId14" Type="http://schemas.openxmlformats.org/officeDocument/2006/relationships/image" Target="../media/image36.svg"/><Relationship Id="rId22" Type="http://schemas.openxmlformats.org/officeDocument/2006/relationships/image" Target="../media/image4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5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1"/>
          <p:cNvPicPr preferRelativeResize="0"/>
          <p:nvPr/>
        </p:nvPicPr>
        <p:blipFill rotWithShape="1">
          <a:blip r:embed="rId3">
            <a:alphaModFix/>
          </a:blip>
          <a:srcRect l="10971" r="10972"/>
          <a:stretch/>
        </p:blipFill>
        <p:spPr>
          <a:xfrm>
            <a:off x="1" y="1"/>
            <a:ext cx="9143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"/>
          <p:cNvSpPr txBox="1"/>
          <p:nvPr/>
        </p:nvSpPr>
        <p:spPr>
          <a:xfrm>
            <a:off x="1" y="0"/>
            <a:ext cx="9143999" cy="6858000"/>
          </a:xfrm>
          <a:prstGeom prst="rect">
            <a:avLst/>
          </a:prstGeom>
          <a:gradFill>
            <a:gsLst>
              <a:gs pos="0">
                <a:srgbClr val="F6F9FC">
                  <a:alpha val="24705"/>
                </a:srgbClr>
              </a:gs>
              <a:gs pos="100000">
                <a:srgbClr val="44546A"/>
              </a:gs>
            </a:gsLst>
            <a:lin ang="10800000" scaled="0"/>
          </a:gradFill>
          <a:ln>
            <a:noFill/>
          </a:ln>
        </p:spPr>
        <p:txBody>
          <a:bodyPr spcFirstLastPara="1" wrap="square" lIns="182875" tIns="3383275" rIns="18287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"/>
          <p:cNvSpPr txBox="1"/>
          <p:nvPr/>
        </p:nvSpPr>
        <p:spPr>
          <a:xfrm>
            <a:off x="7404409" y="0"/>
            <a:ext cx="869700" cy="6858000"/>
          </a:xfrm>
          <a:prstGeom prst="rect">
            <a:avLst/>
          </a:prstGeom>
          <a:solidFill>
            <a:srgbClr val="A5A5A5">
              <a:alpha val="49803"/>
            </a:srgbClr>
          </a:solidFill>
          <a:ln>
            <a:noFill/>
          </a:ln>
        </p:spPr>
        <p:txBody>
          <a:bodyPr spcFirstLastPara="1" wrap="square" lIns="182875" tIns="3383275" rIns="18287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"/>
          <p:cNvSpPr txBox="1"/>
          <p:nvPr/>
        </p:nvSpPr>
        <p:spPr>
          <a:xfrm>
            <a:off x="8274204" y="0"/>
            <a:ext cx="869795" cy="6858000"/>
          </a:xfrm>
          <a:prstGeom prst="rect">
            <a:avLst/>
          </a:prstGeom>
          <a:solidFill>
            <a:srgbClr val="44546A">
              <a:alpha val="63921"/>
            </a:srgbClr>
          </a:solidFill>
          <a:ln>
            <a:noFill/>
          </a:ln>
        </p:spPr>
        <p:txBody>
          <a:bodyPr spcFirstLastPara="1" wrap="square" lIns="182875" tIns="3383275" rIns="18287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4" name="Google Shape;324;p1"/>
          <p:cNvGrpSpPr/>
          <p:nvPr/>
        </p:nvGrpSpPr>
        <p:grpSpPr>
          <a:xfrm>
            <a:off x="5664819" y="0"/>
            <a:ext cx="1739590" cy="6858000"/>
            <a:chOff x="6825703" y="0"/>
            <a:chExt cx="2318296" cy="6858000"/>
          </a:xfrm>
        </p:grpSpPr>
        <p:sp>
          <p:nvSpPr>
            <p:cNvPr id="325" name="Google Shape;325;p1"/>
            <p:cNvSpPr txBox="1"/>
            <p:nvPr/>
          </p:nvSpPr>
          <p:spPr>
            <a:xfrm>
              <a:off x="6825703" y="0"/>
              <a:ext cx="1159148" cy="6858000"/>
            </a:xfrm>
            <a:prstGeom prst="rect">
              <a:avLst/>
            </a:prstGeom>
            <a:solidFill>
              <a:srgbClr val="A5A5A5">
                <a:alpha val="49803"/>
              </a:srgbClr>
            </a:solidFill>
            <a:ln>
              <a:noFill/>
            </a:ln>
          </p:spPr>
          <p:txBody>
            <a:bodyPr spcFirstLastPara="1" wrap="square" lIns="182875" tIns="3383275" rIns="18287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"/>
            <p:cNvSpPr txBox="1"/>
            <p:nvPr/>
          </p:nvSpPr>
          <p:spPr>
            <a:xfrm>
              <a:off x="7984851" y="0"/>
              <a:ext cx="1159148" cy="6858000"/>
            </a:xfrm>
            <a:prstGeom prst="rect">
              <a:avLst/>
            </a:prstGeom>
            <a:solidFill>
              <a:srgbClr val="44546A">
                <a:alpha val="63921"/>
              </a:srgbClr>
            </a:solidFill>
            <a:ln>
              <a:noFill/>
            </a:ln>
          </p:spPr>
          <p:txBody>
            <a:bodyPr spcFirstLastPara="1" wrap="square" lIns="182875" tIns="3383275" rIns="18287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7" name="Google Shape;327;p1"/>
          <p:cNvSpPr txBox="1">
            <a:spLocks noGrp="1"/>
          </p:cNvSpPr>
          <p:nvPr>
            <p:ph type="ctrTitle"/>
          </p:nvPr>
        </p:nvSpPr>
        <p:spPr>
          <a:xfrm>
            <a:off x="0" y="-1396"/>
            <a:ext cx="8963400" cy="392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576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de-DE" sz="5400" dirty="0">
                <a:latin typeface="Arial"/>
                <a:ea typeface="Arial"/>
                <a:cs typeface="Arial"/>
                <a:sym typeface="Arial"/>
              </a:rPr>
              <a:t>Data Science HACKATHON</a:t>
            </a:r>
            <a:r>
              <a:rPr lang="de-DE" sz="5400" b="1" dirty="0">
                <a:latin typeface="Arial"/>
                <a:ea typeface="Arial"/>
                <a:cs typeface="Arial"/>
                <a:sym typeface="Arial"/>
              </a:rPr>
              <a:t> </a:t>
            </a:r>
            <a:endParaRPr sz="5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"/>
          <p:cNvSpPr txBox="1"/>
          <p:nvPr/>
        </p:nvSpPr>
        <p:spPr>
          <a:xfrm>
            <a:off x="0" y="3935324"/>
            <a:ext cx="8963400" cy="10090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57600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de-DE" sz="3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de-DE" sz="3200" b="1" dirty="0">
                <a:solidFill>
                  <a:schemeClr val="dk1"/>
                </a:solidFill>
              </a:rPr>
              <a:t>Modeling air humidity for Farming using machine learning</a:t>
            </a:r>
            <a:r>
              <a:rPr lang="de-DE" sz="3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dirty="0"/>
          </a:p>
        </p:txBody>
      </p:sp>
      <p:sp>
        <p:nvSpPr>
          <p:cNvPr id="329" name="Google Shape;329;p1"/>
          <p:cNvSpPr txBox="1"/>
          <p:nvPr/>
        </p:nvSpPr>
        <p:spPr>
          <a:xfrm>
            <a:off x="0" y="5102741"/>
            <a:ext cx="8963400" cy="598200"/>
          </a:xfrm>
          <a:prstGeom prst="rect">
            <a:avLst/>
          </a:prstGeom>
          <a:solidFill>
            <a:srgbClr val="004F7D"/>
          </a:solidFill>
          <a:ln>
            <a:noFill/>
          </a:ln>
        </p:spPr>
        <p:txBody>
          <a:bodyPr spcFirstLastPara="1" wrap="square" lIns="360000" tIns="45700" rIns="2520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de-DE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de-DE" sz="3200" b="1" dirty="0">
                <a:solidFill>
                  <a:schemeClr val="lt1"/>
                </a:solidFill>
              </a:rPr>
              <a:t>THE GREENS</a:t>
            </a:r>
            <a:r>
              <a:rPr lang="de-DE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endParaRPr dirty="0"/>
          </a:p>
        </p:txBody>
      </p:sp>
      <p:pic>
        <p:nvPicPr>
          <p:cNvPr id="330" name="Google Shape;330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833038"/>
            <a:ext cx="9144000" cy="102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E884608-F9E8-4629-A8BB-3BAF4AA3E2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0223" y="6067890"/>
            <a:ext cx="2771399" cy="647664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xmlns="" id="{7BB41D6D-C5AA-4C35-A234-150FD4C4C2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041" y="5912998"/>
            <a:ext cx="869700" cy="867435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xmlns="" id="{91D87C78-B1AE-4C18-8F0D-132528457F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9591" y="5948769"/>
            <a:ext cx="867435" cy="8674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B4D04C9-3A38-4418-875F-AE981B0F204B}"/>
              </a:ext>
            </a:extLst>
          </p:cNvPr>
          <p:cNvSpPr txBox="1"/>
          <p:nvPr/>
        </p:nvSpPr>
        <p:spPr>
          <a:xfrm>
            <a:off x="5664818" y="2952547"/>
            <a:ext cx="3132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Faith Mutua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EC26371-34D6-457A-AFA6-482A5376213D}"/>
              </a:ext>
            </a:extLst>
          </p:cNvPr>
          <p:cNvSpPr txBox="1"/>
          <p:nvPr/>
        </p:nvSpPr>
        <p:spPr>
          <a:xfrm>
            <a:off x="5664819" y="3369331"/>
            <a:ext cx="2989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Stancy</a:t>
            </a:r>
            <a:r>
              <a:rPr lang="en-US" sz="2000" dirty="0"/>
              <a:t> J.K Bright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0E06B032-140F-405B-93D6-C48E56B061ED}"/>
              </a:ext>
            </a:extLst>
          </p:cNvPr>
          <p:cNvSpPr txBox="1"/>
          <p:nvPr/>
        </p:nvSpPr>
        <p:spPr>
          <a:xfrm>
            <a:off x="5664819" y="2478684"/>
            <a:ext cx="3377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Abubakar Passum A. Gaffar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dirty="0"/>
              <a:t>8</a:t>
            </a:r>
            <a:endParaRPr sz="3200" dirty="0"/>
          </a:p>
        </p:txBody>
      </p:sp>
      <p:sp>
        <p:nvSpPr>
          <p:cNvPr id="352" name="Google Shape;352;p3"/>
          <p:cNvSpPr/>
          <p:nvPr/>
        </p:nvSpPr>
        <p:spPr>
          <a:xfrm>
            <a:off x="-1686560" y="1"/>
            <a:ext cx="1686560" cy="7620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de-DE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de-DE" sz="1800" b="1" dirty="0">
                <a:solidFill>
                  <a:schemeClr val="lt1"/>
                </a:solidFill>
              </a:rPr>
              <a:t>THE GREENS</a:t>
            </a:r>
            <a:r>
              <a:rPr lang="de-DE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xmlns="" id="{2DE57AA7-3A73-4595-A295-619D7695EE4F}"/>
              </a:ext>
            </a:extLst>
          </p:cNvPr>
          <p:cNvSpPr/>
          <p:nvPr/>
        </p:nvSpPr>
        <p:spPr>
          <a:xfrm>
            <a:off x="1333113" y="235117"/>
            <a:ext cx="4078817" cy="523220"/>
          </a:xfrm>
          <a:custGeom>
            <a:avLst/>
            <a:gdLst>
              <a:gd name="connsiteX0" fmla="*/ 0 w 4078817"/>
              <a:gd name="connsiteY0" fmla="*/ 0 h 523220"/>
              <a:gd name="connsiteX1" fmla="*/ 3817207 w 4078817"/>
              <a:gd name="connsiteY1" fmla="*/ 0 h 523220"/>
              <a:gd name="connsiteX2" fmla="*/ 4078817 w 4078817"/>
              <a:gd name="connsiteY2" fmla="*/ 261610 h 523220"/>
              <a:gd name="connsiteX3" fmla="*/ 3817207 w 4078817"/>
              <a:gd name="connsiteY3" fmla="*/ 523220 h 523220"/>
              <a:gd name="connsiteX4" fmla="*/ 0 w 4078817"/>
              <a:gd name="connsiteY4" fmla="*/ 523220 h 523220"/>
              <a:gd name="connsiteX5" fmla="*/ 3553 w 4078817"/>
              <a:gd name="connsiteY5" fmla="*/ 518914 h 523220"/>
              <a:gd name="connsiteX6" fmla="*/ 82148 w 4078817"/>
              <a:gd name="connsiteY6" fmla="*/ 261610 h 523220"/>
              <a:gd name="connsiteX7" fmla="*/ 3553 w 4078817"/>
              <a:gd name="connsiteY7" fmla="*/ 4306 h 523220"/>
              <a:gd name="connsiteX8" fmla="*/ 0 w 4078817"/>
              <a:gd name="connsiteY8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8817" h="523220">
                <a:moveTo>
                  <a:pt x="0" y="0"/>
                </a:moveTo>
                <a:lnTo>
                  <a:pt x="3817207" y="0"/>
                </a:lnTo>
                <a:cubicBezTo>
                  <a:pt x="3961690" y="0"/>
                  <a:pt x="4078817" y="117127"/>
                  <a:pt x="4078817" y="261610"/>
                </a:cubicBezTo>
                <a:cubicBezTo>
                  <a:pt x="4078817" y="406093"/>
                  <a:pt x="3961690" y="523220"/>
                  <a:pt x="3817207" y="523220"/>
                </a:cubicBezTo>
                <a:lnTo>
                  <a:pt x="0" y="523220"/>
                </a:lnTo>
                <a:lnTo>
                  <a:pt x="3553" y="518914"/>
                </a:lnTo>
                <a:cubicBezTo>
                  <a:pt x="53174" y="445465"/>
                  <a:pt x="82148" y="356921"/>
                  <a:pt x="82148" y="261610"/>
                </a:cubicBezTo>
                <a:cubicBezTo>
                  <a:pt x="82148" y="166299"/>
                  <a:pt x="53174" y="77755"/>
                  <a:pt x="3553" y="4306"/>
                </a:cubicBezTo>
                <a:lnTo>
                  <a:pt x="0" y="0"/>
                </a:lnTo>
                <a:close/>
              </a:path>
            </a:pathLst>
          </a:custGeom>
          <a:solidFill>
            <a:srgbClr val="44546A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7F5C425F-DA8B-4B02-90C3-4E40C8BD4C7F}"/>
              </a:ext>
            </a:extLst>
          </p:cNvPr>
          <p:cNvSpPr/>
          <p:nvPr/>
        </p:nvSpPr>
        <p:spPr>
          <a:xfrm>
            <a:off x="428227" y="65092"/>
            <a:ext cx="863269" cy="863269"/>
          </a:xfrm>
          <a:prstGeom prst="ellipse">
            <a:avLst/>
          </a:prstGeom>
          <a:solidFill>
            <a:srgbClr val="44546A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5" name="Graphic 34" descr="Circles with lines">
            <a:extLst>
              <a:ext uri="{FF2B5EF4-FFF2-40B4-BE49-F238E27FC236}">
                <a16:creationId xmlns:a16="http://schemas.microsoft.com/office/drawing/2014/main" xmlns="" id="{E3219130-030B-40CA-AAC7-037D7038F8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12047" y="148912"/>
            <a:ext cx="695628" cy="695628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97F921CB-9FC9-44CB-9082-94D3C806E88C}"/>
              </a:ext>
            </a:extLst>
          </p:cNvPr>
          <p:cNvCxnSpPr>
            <a:cxnSpLocks/>
          </p:cNvCxnSpPr>
          <p:nvPr/>
        </p:nvCxnSpPr>
        <p:spPr>
          <a:xfrm>
            <a:off x="5411930" y="496727"/>
            <a:ext cx="3591393" cy="9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CB1AAF5-5B69-43E0-9AFD-6331E40F3BE2}"/>
              </a:ext>
            </a:extLst>
          </p:cNvPr>
          <p:cNvSpPr txBox="1"/>
          <p:nvPr/>
        </p:nvSpPr>
        <p:spPr>
          <a:xfrm>
            <a:off x="1375316" y="235117"/>
            <a:ext cx="4293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Deep Dive on Solution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791A2F6-9365-488D-850E-3770D34065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227" y="1450800"/>
            <a:ext cx="2081170" cy="42129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48FB1F1-1876-4049-AD29-74FE2ABB09DC}"/>
              </a:ext>
            </a:extLst>
          </p:cNvPr>
          <p:cNvSpPr txBox="1"/>
          <p:nvPr/>
        </p:nvSpPr>
        <p:spPr>
          <a:xfrm>
            <a:off x="5976704" y="2225388"/>
            <a:ext cx="30266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Demonstration of the prototype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44B8803-AA84-4690-B76E-27723C082C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2521" y="1447321"/>
            <a:ext cx="2146820" cy="39633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634DF22-A3A5-4A1E-B7E6-F330A73713D0}"/>
              </a:ext>
            </a:extLst>
          </p:cNvPr>
          <p:cNvSpPr txBox="1"/>
          <p:nvPr/>
        </p:nvSpPr>
        <p:spPr>
          <a:xfrm>
            <a:off x="976280" y="5754542"/>
            <a:ext cx="2081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Mobile App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435B04D8-1FB1-43C5-8D96-D202B919C639}"/>
              </a:ext>
            </a:extLst>
          </p:cNvPr>
          <p:cNvSpPr txBox="1"/>
          <p:nvPr/>
        </p:nvSpPr>
        <p:spPr>
          <a:xfrm>
            <a:off x="4112790" y="5600654"/>
            <a:ext cx="2081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 App</a:t>
            </a:r>
          </a:p>
        </p:txBody>
      </p:sp>
      <p:pic>
        <p:nvPicPr>
          <p:cNvPr id="12" name="Graphic 11" descr="Chevron arrows RTL">
            <a:extLst>
              <a:ext uri="{FF2B5EF4-FFF2-40B4-BE49-F238E27FC236}">
                <a16:creationId xmlns:a16="http://schemas.microsoft.com/office/drawing/2014/main" xmlns="" id="{3BDFEB60-605C-4A87-A744-3593175692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976704" y="3043049"/>
            <a:ext cx="2081170" cy="164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89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52145C7-A831-466D-924D-24128B807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438" y="0"/>
            <a:ext cx="5996562" cy="632243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9144B82-B19C-421B-8238-BB05BCE65441}"/>
              </a:ext>
            </a:extLst>
          </p:cNvPr>
          <p:cNvSpPr/>
          <p:nvPr/>
        </p:nvSpPr>
        <p:spPr>
          <a:xfrm>
            <a:off x="0" y="0"/>
            <a:ext cx="4911648" cy="63224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sx="94000" sy="94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Google Shape;350;p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dirty="0"/>
              <a:t>8</a:t>
            </a:r>
            <a:endParaRPr sz="3200" dirty="0"/>
          </a:p>
        </p:txBody>
      </p:sp>
      <p:sp>
        <p:nvSpPr>
          <p:cNvPr id="352" name="Google Shape;352;p3"/>
          <p:cNvSpPr/>
          <p:nvPr/>
        </p:nvSpPr>
        <p:spPr>
          <a:xfrm>
            <a:off x="-1686560" y="1"/>
            <a:ext cx="1686560" cy="7620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de-DE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de-DE" sz="1800" b="1" dirty="0">
                <a:solidFill>
                  <a:schemeClr val="lt1"/>
                </a:solidFill>
              </a:rPr>
              <a:t>THE GREENS</a:t>
            </a:r>
            <a:r>
              <a:rPr lang="de-DE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xmlns="" id="{2DE57AA7-3A73-4595-A295-619D7695EE4F}"/>
              </a:ext>
            </a:extLst>
          </p:cNvPr>
          <p:cNvSpPr/>
          <p:nvPr/>
        </p:nvSpPr>
        <p:spPr>
          <a:xfrm>
            <a:off x="1333113" y="235117"/>
            <a:ext cx="4078817" cy="523220"/>
          </a:xfrm>
          <a:custGeom>
            <a:avLst/>
            <a:gdLst>
              <a:gd name="connsiteX0" fmla="*/ 0 w 4078817"/>
              <a:gd name="connsiteY0" fmla="*/ 0 h 523220"/>
              <a:gd name="connsiteX1" fmla="*/ 3817207 w 4078817"/>
              <a:gd name="connsiteY1" fmla="*/ 0 h 523220"/>
              <a:gd name="connsiteX2" fmla="*/ 4078817 w 4078817"/>
              <a:gd name="connsiteY2" fmla="*/ 261610 h 523220"/>
              <a:gd name="connsiteX3" fmla="*/ 3817207 w 4078817"/>
              <a:gd name="connsiteY3" fmla="*/ 523220 h 523220"/>
              <a:gd name="connsiteX4" fmla="*/ 0 w 4078817"/>
              <a:gd name="connsiteY4" fmla="*/ 523220 h 523220"/>
              <a:gd name="connsiteX5" fmla="*/ 3553 w 4078817"/>
              <a:gd name="connsiteY5" fmla="*/ 518914 h 523220"/>
              <a:gd name="connsiteX6" fmla="*/ 82148 w 4078817"/>
              <a:gd name="connsiteY6" fmla="*/ 261610 h 523220"/>
              <a:gd name="connsiteX7" fmla="*/ 3553 w 4078817"/>
              <a:gd name="connsiteY7" fmla="*/ 4306 h 523220"/>
              <a:gd name="connsiteX8" fmla="*/ 0 w 4078817"/>
              <a:gd name="connsiteY8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8817" h="523220">
                <a:moveTo>
                  <a:pt x="0" y="0"/>
                </a:moveTo>
                <a:lnTo>
                  <a:pt x="3817207" y="0"/>
                </a:lnTo>
                <a:cubicBezTo>
                  <a:pt x="3961690" y="0"/>
                  <a:pt x="4078817" y="117127"/>
                  <a:pt x="4078817" y="261610"/>
                </a:cubicBezTo>
                <a:cubicBezTo>
                  <a:pt x="4078817" y="406093"/>
                  <a:pt x="3961690" y="523220"/>
                  <a:pt x="3817207" y="523220"/>
                </a:cubicBezTo>
                <a:lnTo>
                  <a:pt x="0" y="523220"/>
                </a:lnTo>
                <a:lnTo>
                  <a:pt x="3553" y="518914"/>
                </a:lnTo>
                <a:cubicBezTo>
                  <a:pt x="53174" y="445465"/>
                  <a:pt x="82148" y="356921"/>
                  <a:pt x="82148" y="261610"/>
                </a:cubicBezTo>
                <a:cubicBezTo>
                  <a:pt x="82148" y="166299"/>
                  <a:pt x="53174" y="77755"/>
                  <a:pt x="3553" y="4306"/>
                </a:cubicBezTo>
                <a:lnTo>
                  <a:pt x="0" y="0"/>
                </a:lnTo>
                <a:close/>
              </a:path>
            </a:pathLst>
          </a:custGeom>
          <a:solidFill>
            <a:srgbClr val="44546A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7F5C425F-DA8B-4B02-90C3-4E40C8BD4C7F}"/>
              </a:ext>
            </a:extLst>
          </p:cNvPr>
          <p:cNvSpPr/>
          <p:nvPr/>
        </p:nvSpPr>
        <p:spPr>
          <a:xfrm>
            <a:off x="428227" y="65092"/>
            <a:ext cx="863269" cy="863269"/>
          </a:xfrm>
          <a:prstGeom prst="ellipse">
            <a:avLst/>
          </a:prstGeom>
          <a:solidFill>
            <a:srgbClr val="44546A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5" name="Graphic 34" descr="Circles with lines">
            <a:extLst>
              <a:ext uri="{FF2B5EF4-FFF2-40B4-BE49-F238E27FC236}">
                <a16:creationId xmlns:a16="http://schemas.microsoft.com/office/drawing/2014/main" xmlns="" id="{E3219130-030B-40CA-AAC7-037D7038F8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12047" y="148912"/>
            <a:ext cx="695628" cy="695628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97F921CB-9FC9-44CB-9082-94D3C806E88C}"/>
              </a:ext>
            </a:extLst>
          </p:cNvPr>
          <p:cNvCxnSpPr>
            <a:cxnSpLocks/>
          </p:cNvCxnSpPr>
          <p:nvPr/>
        </p:nvCxnSpPr>
        <p:spPr>
          <a:xfrm>
            <a:off x="5411930" y="496727"/>
            <a:ext cx="3591393" cy="9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CB1AAF5-5B69-43E0-9AFD-6331E40F3BE2}"/>
              </a:ext>
            </a:extLst>
          </p:cNvPr>
          <p:cNvSpPr txBox="1"/>
          <p:nvPr/>
        </p:nvSpPr>
        <p:spPr>
          <a:xfrm>
            <a:off x="1375316" y="235117"/>
            <a:ext cx="4293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Summary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7AD019B6-594E-407F-98C6-80B5DFA8FBC3}"/>
              </a:ext>
            </a:extLst>
          </p:cNvPr>
          <p:cNvSpPr/>
          <p:nvPr/>
        </p:nvSpPr>
        <p:spPr>
          <a:xfrm>
            <a:off x="0" y="2011680"/>
            <a:ext cx="4911648" cy="8632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50800" dir="5400000" sx="94000" sy="94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A6A0A3AE-6F05-444B-8252-043DA46059EA}"/>
              </a:ext>
            </a:extLst>
          </p:cNvPr>
          <p:cNvSpPr/>
          <p:nvPr/>
        </p:nvSpPr>
        <p:spPr>
          <a:xfrm>
            <a:off x="0" y="2956824"/>
            <a:ext cx="4911648" cy="8632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50800" dir="5400000" sx="94000" sy="94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D4105895-F124-472D-A71C-AE2033495C6C}"/>
              </a:ext>
            </a:extLst>
          </p:cNvPr>
          <p:cNvSpPr/>
          <p:nvPr/>
        </p:nvSpPr>
        <p:spPr>
          <a:xfrm>
            <a:off x="0" y="3901968"/>
            <a:ext cx="4911648" cy="8632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50800" dir="5400000" sx="94000" sy="94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0899D745-DDAC-4D98-AEFD-80777079B683}"/>
              </a:ext>
            </a:extLst>
          </p:cNvPr>
          <p:cNvSpPr/>
          <p:nvPr/>
        </p:nvSpPr>
        <p:spPr>
          <a:xfrm>
            <a:off x="0" y="4847112"/>
            <a:ext cx="4911648" cy="8632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50800" dir="5400000" sx="94000" sy="94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6EAA4B4-E42D-46C3-B746-5D3A39EEB6E9}"/>
              </a:ext>
            </a:extLst>
          </p:cNvPr>
          <p:cNvSpPr txBox="1"/>
          <p:nvPr/>
        </p:nvSpPr>
        <p:spPr>
          <a:xfrm>
            <a:off x="502510" y="1256881"/>
            <a:ext cx="3475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How</a:t>
            </a:r>
            <a:r>
              <a:rPr lang="en-US" sz="3200" dirty="0"/>
              <a:t> it </a:t>
            </a:r>
            <a:r>
              <a:rPr lang="en-US" sz="3200" dirty="0">
                <a:solidFill>
                  <a:srgbClr val="DCB434"/>
                </a:solidFill>
              </a:rPr>
              <a:t>works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4AF54EB1-DF84-48C7-BFB1-F5B423AA15A5}"/>
              </a:ext>
            </a:extLst>
          </p:cNvPr>
          <p:cNvCxnSpPr/>
          <p:nvPr/>
        </p:nvCxnSpPr>
        <p:spPr>
          <a:xfrm>
            <a:off x="337623" y="2011680"/>
            <a:ext cx="0" cy="36987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51600436-8669-44B3-880F-220217F4EFC6}"/>
              </a:ext>
            </a:extLst>
          </p:cNvPr>
          <p:cNvSpPr/>
          <p:nvPr/>
        </p:nvSpPr>
        <p:spPr>
          <a:xfrm>
            <a:off x="168811" y="2286291"/>
            <a:ext cx="337624" cy="3184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8081BDF3-6518-4311-B726-A6F8E1C02D13}"/>
              </a:ext>
            </a:extLst>
          </p:cNvPr>
          <p:cNvSpPr/>
          <p:nvPr/>
        </p:nvSpPr>
        <p:spPr>
          <a:xfrm>
            <a:off x="168811" y="3206671"/>
            <a:ext cx="337624" cy="3184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73B371DB-312D-4CEC-AF7A-F7ED0A5F2446}"/>
              </a:ext>
            </a:extLst>
          </p:cNvPr>
          <p:cNvSpPr/>
          <p:nvPr/>
        </p:nvSpPr>
        <p:spPr>
          <a:xfrm>
            <a:off x="196947" y="4170576"/>
            <a:ext cx="337624" cy="3184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72BE9299-1228-49F8-BF74-BA4AF9489214}"/>
              </a:ext>
            </a:extLst>
          </p:cNvPr>
          <p:cNvSpPr/>
          <p:nvPr/>
        </p:nvSpPr>
        <p:spPr>
          <a:xfrm>
            <a:off x="196947" y="5090956"/>
            <a:ext cx="337624" cy="3184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0B62EC5-46F4-4517-892F-C04545637E69}"/>
              </a:ext>
            </a:extLst>
          </p:cNvPr>
          <p:cNvSpPr txBox="1"/>
          <p:nvPr/>
        </p:nvSpPr>
        <p:spPr>
          <a:xfrm>
            <a:off x="642690" y="2170176"/>
            <a:ext cx="3495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Pre-inform farmers about RH to make adjustments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0AA246C0-A6EE-4EBC-97B0-4AF0E077C317}"/>
              </a:ext>
            </a:extLst>
          </p:cNvPr>
          <p:cNvSpPr txBox="1"/>
          <p:nvPr/>
        </p:nvSpPr>
        <p:spPr>
          <a:xfrm>
            <a:off x="667100" y="3168360"/>
            <a:ext cx="3495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Educate farmers on how to manage RH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25F94359-80E6-450C-980C-30983EAF69E1}"/>
              </a:ext>
            </a:extLst>
          </p:cNvPr>
          <p:cNvSpPr txBox="1"/>
          <p:nvPr/>
        </p:nvSpPr>
        <p:spPr>
          <a:xfrm>
            <a:off x="642690" y="3950739"/>
            <a:ext cx="3495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Enable farmers to understand weather patterns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8DA419F5-E613-4603-A934-A3AF216FC2F3}"/>
              </a:ext>
            </a:extLst>
          </p:cNvPr>
          <p:cNvSpPr txBox="1"/>
          <p:nvPr/>
        </p:nvSpPr>
        <p:spPr>
          <a:xfrm>
            <a:off x="587096" y="4940977"/>
            <a:ext cx="44034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It can also be  used in greenhouse to model microclimate parameters (RH).</a:t>
            </a:r>
          </a:p>
        </p:txBody>
      </p:sp>
    </p:spTree>
    <p:extLst>
      <p:ext uri="{BB962C8B-B14F-4D97-AF65-F5344CB8AC3E}">
        <p14:creationId xmlns:p14="http://schemas.microsoft.com/office/powerpoint/2010/main" val="704869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#</a:t>
            </a:r>
            <a:endParaRPr/>
          </a:p>
        </p:txBody>
      </p:sp>
      <p:sp>
        <p:nvSpPr>
          <p:cNvPr id="376" name="Google Shape;376;p6"/>
          <p:cNvSpPr/>
          <p:nvPr/>
        </p:nvSpPr>
        <p:spPr>
          <a:xfrm>
            <a:off x="-1686560" y="1"/>
            <a:ext cx="1686560" cy="7620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de-DE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de-DE" sz="1800" b="1" dirty="0">
                <a:solidFill>
                  <a:schemeClr val="lt1"/>
                </a:solidFill>
              </a:rPr>
              <a:t>THE GREENS</a:t>
            </a:r>
            <a:r>
              <a:rPr lang="de-DE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 dirty="0"/>
          </a:p>
        </p:txBody>
      </p:sp>
      <p:pic>
        <p:nvPicPr>
          <p:cNvPr id="3" name="Graphic 2" descr="Handshake">
            <a:extLst>
              <a:ext uri="{FF2B5EF4-FFF2-40B4-BE49-F238E27FC236}">
                <a16:creationId xmlns:a16="http://schemas.microsoft.com/office/drawing/2014/main" xmlns="" id="{75CB6512-B97E-425D-877C-C9A5DB34D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395324" y="381001"/>
            <a:ext cx="4079630" cy="40796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33AF7E5-3F87-42F1-80CA-1F1575978D42}"/>
              </a:ext>
            </a:extLst>
          </p:cNvPr>
          <p:cNvSpPr txBox="1"/>
          <p:nvPr/>
        </p:nvSpPr>
        <p:spPr>
          <a:xfrm>
            <a:off x="3146037" y="3937411"/>
            <a:ext cx="2578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THANK YOU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6B33F6F-5B21-42C0-9C27-15FD7833648A}"/>
              </a:ext>
            </a:extLst>
          </p:cNvPr>
          <p:cNvSpPr/>
          <p:nvPr/>
        </p:nvSpPr>
        <p:spPr>
          <a:xfrm>
            <a:off x="756436" y="4460631"/>
            <a:ext cx="7357403" cy="45719"/>
          </a:xfrm>
          <a:prstGeom prst="rect">
            <a:avLst/>
          </a:prstGeom>
          <a:gradFill>
            <a:gsLst>
              <a:gs pos="0">
                <a:schemeClr val="accent4">
                  <a:tint val="50000"/>
                  <a:satMod val="300000"/>
                </a:schemeClr>
              </a:gs>
              <a:gs pos="35000">
                <a:schemeClr val="accent4">
                  <a:tint val="37000"/>
                  <a:satMod val="300000"/>
                </a:schemeClr>
              </a:gs>
              <a:gs pos="100000">
                <a:schemeClr val="accent4">
                  <a:tint val="15000"/>
                  <a:satMod val="35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"/>
          <p:cNvSpPr/>
          <p:nvPr/>
        </p:nvSpPr>
        <p:spPr>
          <a:xfrm>
            <a:off x="0" y="175462"/>
            <a:ext cx="8138956" cy="492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"/>
          <p:cNvSpPr/>
          <p:nvPr/>
        </p:nvSpPr>
        <p:spPr>
          <a:xfrm>
            <a:off x="-1686560" y="1"/>
            <a:ext cx="1686560" cy="7620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de-DE" sz="1800" b="1" dirty="0" smtClean="0">
                <a:solidFill>
                  <a:schemeClr val="lt1"/>
                </a:solidFill>
              </a:rPr>
              <a:t>[THE </a:t>
            </a:r>
            <a:r>
              <a:rPr lang="de-DE" sz="1800" b="1" dirty="0">
                <a:solidFill>
                  <a:schemeClr val="lt1"/>
                </a:solidFill>
              </a:rPr>
              <a:t>GREENS</a:t>
            </a:r>
            <a:r>
              <a:rPr lang="de-DE" sz="1800" dirty="0" smtClean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]</a:t>
            </a:r>
            <a:endParaRPr dirty="0">
              <a:latin typeface="+mj-lt"/>
            </a:endParaRPr>
          </a:p>
        </p:txBody>
      </p:sp>
      <p:sp>
        <p:nvSpPr>
          <p:cNvPr id="2" name="Diamond 1">
            <a:extLst>
              <a:ext uri="{FF2B5EF4-FFF2-40B4-BE49-F238E27FC236}">
                <a16:creationId xmlns:a16="http://schemas.microsoft.com/office/drawing/2014/main" xmlns="" id="{ACBD32DC-2E5C-4BB1-B9CF-E99C2CAF2AFB}"/>
              </a:ext>
            </a:extLst>
          </p:cNvPr>
          <p:cNvSpPr/>
          <p:nvPr/>
        </p:nvSpPr>
        <p:spPr>
          <a:xfrm>
            <a:off x="-3644" y="1513100"/>
            <a:ext cx="4507048" cy="4507048"/>
          </a:xfrm>
          <a:prstGeom prst="diamond">
            <a:avLst/>
          </a:prstGeom>
          <a:solidFill>
            <a:srgbClr val="D0E7F3"/>
          </a:solidFill>
          <a:ln>
            <a:noFill/>
          </a:ln>
          <a:effectLst>
            <a:outerShdw blurRad="50800" dist="50800" dir="5400000" algn="ctr" rotWithShape="0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EAAE71BD-9423-4B5E-B776-1DA1727A4E73}"/>
              </a:ext>
            </a:extLst>
          </p:cNvPr>
          <p:cNvGrpSpPr/>
          <p:nvPr/>
        </p:nvGrpSpPr>
        <p:grpSpPr>
          <a:xfrm>
            <a:off x="142595" y="1713089"/>
            <a:ext cx="1798072" cy="1798072"/>
            <a:chOff x="285426" y="1583885"/>
            <a:chExt cx="1984496" cy="1984496"/>
          </a:xfrm>
          <a:solidFill>
            <a:srgbClr val="44546A"/>
          </a:solidFill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xmlns="" id="{1B16B2AF-0195-4ADD-9CF7-B4F7B55409D5}"/>
                </a:ext>
              </a:extLst>
            </p:cNvPr>
            <p:cNvSpPr/>
            <p:nvPr/>
          </p:nvSpPr>
          <p:spPr>
            <a:xfrm>
              <a:off x="285426" y="1583885"/>
              <a:ext cx="1984496" cy="1984496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 descr="Plant">
              <a:extLst>
                <a:ext uri="{FF2B5EF4-FFF2-40B4-BE49-F238E27FC236}">
                  <a16:creationId xmlns:a16="http://schemas.microsoft.com/office/drawing/2014/main" xmlns="" id="{E429F6C4-DF39-4547-B947-A35B7E8BC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911349" y="1788797"/>
              <a:ext cx="672264" cy="67226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E0B5E859-3394-4D87-8998-EE2BA39C6235}"/>
                </a:ext>
              </a:extLst>
            </p:cNvPr>
            <p:cNvSpPr txBox="1"/>
            <p:nvPr/>
          </p:nvSpPr>
          <p:spPr>
            <a:xfrm>
              <a:off x="682598" y="2342084"/>
              <a:ext cx="1302668" cy="57746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Crops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C9EF729A-D437-496B-9253-419E3CBF204B}"/>
              </a:ext>
            </a:extLst>
          </p:cNvPr>
          <p:cNvGrpSpPr/>
          <p:nvPr/>
        </p:nvGrpSpPr>
        <p:grpSpPr>
          <a:xfrm>
            <a:off x="2377972" y="1713089"/>
            <a:ext cx="1684394" cy="1684394"/>
            <a:chOff x="2547224" y="1610306"/>
            <a:chExt cx="1817976" cy="1817976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xmlns="" id="{B5825415-C077-44FE-B60D-7B2F87D28673}"/>
                </a:ext>
              </a:extLst>
            </p:cNvPr>
            <p:cNvSpPr/>
            <p:nvPr/>
          </p:nvSpPr>
          <p:spPr>
            <a:xfrm>
              <a:off x="2547224" y="1610306"/>
              <a:ext cx="1817976" cy="1817976"/>
            </a:xfrm>
            <a:prstGeom prst="roundRect">
              <a:avLst/>
            </a:prstGeom>
            <a:solidFill>
              <a:srgbClr val="DCB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Graphic 8" descr="Partial sun">
              <a:extLst>
                <a:ext uri="{FF2B5EF4-FFF2-40B4-BE49-F238E27FC236}">
                  <a16:creationId xmlns:a16="http://schemas.microsoft.com/office/drawing/2014/main" xmlns="" id="{C13D8367-B8A6-4FAE-A1A1-969C0387E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3151843" y="1649091"/>
              <a:ext cx="674076" cy="67407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2BC308D4-5122-4516-BC01-0597A626AABD}"/>
                </a:ext>
              </a:extLst>
            </p:cNvPr>
            <p:cNvSpPr txBox="1"/>
            <p:nvPr/>
          </p:nvSpPr>
          <p:spPr>
            <a:xfrm>
              <a:off x="2799224" y="2372253"/>
              <a:ext cx="1565976" cy="564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Climate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92D59DFE-54DB-43E8-865D-CC34F6486FB9}"/>
                </a:ext>
              </a:extLst>
            </p:cNvPr>
            <p:cNvSpPr txBox="1"/>
            <p:nvPr/>
          </p:nvSpPr>
          <p:spPr>
            <a:xfrm>
              <a:off x="2894031" y="2740797"/>
              <a:ext cx="1302668" cy="431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Change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DC353CF9-D592-4680-817F-68F9EE46BC8F}"/>
              </a:ext>
            </a:extLst>
          </p:cNvPr>
          <p:cNvGrpSpPr/>
          <p:nvPr/>
        </p:nvGrpSpPr>
        <p:grpSpPr>
          <a:xfrm>
            <a:off x="142595" y="3905946"/>
            <a:ext cx="1797588" cy="1797588"/>
            <a:chOff x="379268" y="3870584"/>
            <a:chExt cx="1796328" cy="179632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xmlns="" id="{3A4CAAF6-825E-4724-AB04-B8886AD57784}"/>
                </a:ext>
              </a:extLst>
            </p:cNvPr>
            <p:cNvSpPr/>
            <p:nvPr/>
          </p:nvSpPr>
          <p:spPr>
            <a:xfrm>
              <a:off x="379268" y="3870584"/>
              <a:ext cx="1796328" cy="1796328"/>
            </a:xfrm>
            <a:prstGeom prst="roundRect">
              <a:avLst/>
            </a:prstGeom>
            <a:solidFill>
              <a:srgbClr val="DCB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 descr="Business Growth">
              <a:extLst>
                <a:ext uri="{FF2B5EF4-FFF2-40B4-BE49-F238E27FC236}">
                  <a16:creationId xmlns:a16="http://schemas.microsoft.com/office/drawing/2014/main" xmlns="" id="{B4AF230C-4B66-4125-A3E3-0DBC565FA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962900" y="4082748"/>
              <a:ext cx="678920" cy="67892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7CA7A98F-C8F9-45B6-B88E-60A40A130CF5}"/>
                </a:ext>
              </a:extLst>
            </p:cNvPr>
            <p:cNvSpPr txBox="1"/>
            <p:nvPr/>
          </p:nvSpPr>
          <p:spPr>
            <a:xfrm>
              <a:off x="556627" y="4636035"/>
              <a:ext cx="13026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Market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2696AC7A-7EE0-49C2-9777-304B9EC6C750}"/>
              </a:ext>
            </a:extLst>
          </p:cNvPr>
          <p:cNvGrpSpPr/>
          <p:nvPr/>
        </p:nvGrpSpPr>
        <p:grpSpPr>
          <a:xfrm>
            <a:off x="2364798" y="3906576"/>
            <a:ext cx="1936966" cy="1768194"/>
            <a:chOff x="2519825" y="3796627"/>
            <a:chExt cx="2098997" cy="1916108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xmlns="" id="{1F353844-448D-4A96-B428-613BC03C1CA7}"/>
                </a:ext>
              </a:extLst>
            </p:cNvPr>
            <p:cNvSpPr/>
            <p:nvPr/>
          </p:nvSpPr>
          <p:spPr>
            <a:xfrm>
              <a:off x="2519825" y="3796627"/>
              <a:ext cx="1916108" cy="1916108"/>
            </a:xfrm>
            <a:prstGeom prst="roundRect">
              <a:avLst/>
            </a:prstGeom>
            <a:solidFill>
              <a:srgbClr val="44546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 descr="Farmer">
              <a:extLst>
                <a:ext uri="{FF2B5EF4-FFF2-40B4-BE49-F238E27FC236}">
                  <a16:creationId xmlns:a16="http://schemas.microsoft.com/office/drawing/2014/main" xmlns="" id="{89465C84-C484-4BAC-910C-0833E1F03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3180699" y="3928059"/>
              <a:ext cx="594360" cy="59436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66E39256-5F5F-4169-950D-6CC74209233B}"/>
                </a:ext>
              </a:extLst>
            </p:cNvPr>
            <p:cNvSpPr txBox="1"/>
            <p:nvPr/>
          </p:nvSpPr>
          <p:spPr>
            <a:xfrm>
              <a:off x="2692921" y="4385102"/>
              <a:ext cx="1901218" cy="566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Economic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36739DDA-0543-4F96-9C6D-9543D38A9801}"/>
                </a:ext>
              </a:extLst>
            </p:cNvPr>
            <p:cNvSpPr txBox="1"/>
            <p:nvPr/>
          </p:nvSpPr>
          <p:spPr>
            <a:xfrm>
              <a:off x="2905326" y="4771609"/>
              <a:ext cx="1713496" cy="500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impact</a:t>
              </a:r>
            </a:p>
          </p:txBody>
        </p:sp>
      </p:grp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A8815EAC-C7B3-49BF-A499-4BECA6E43BD6}"/>
              </a:ext>
            </a:extLst>
          </p:cNvPr>
          <p:cNvSpPr/>
          <p:nvPr/>
        </p:nvSpPr>
        <p:spPr>
          <a:xfrm>
            <a:off x="1333113" y="235117"/>
            <a:ext cx="4078817" cy="523220"/>
          </a:xfrm>
          <a:custGeom>
            <a:avLst/>
            <a:gdLst>
              <a:gd name="connsiteX0" fmla="*/ 0 w 4078817"/>
              <a:gd name="connsiteY0" fmla="*/ 0 h 523220"/>
              <a:gd name="connsiteX1" fmla="*/ 3817207 w 4078817"/>
              <a:gd name="connsiteY1" fmla="*/ 0 h 523220"/>
              <a:gd name="connsiteX2" fmla="*/ 4078817 w 4078817"/>
              <a:gd name="connsiteY2" fmla="*/ 261610 h 523220"/>
              <a:gd name="connsiteX3" fmla="*/ 3817207 w 4078817"/>
              <a:gd name="connsiteY3" fmla="*/ 523220 h 523220"/>
              <a:gd name="connsiteX4" fmla="*/ 0 w 4078817"/>
              <a:gd name="connsiteY4" fmla="*/ 523220 h 523220"/>
              <a:gd name="connsiteX5" fmla="*/ 3553 w 4078817"/>
              <a:gd name="connsiteY5" fmla="*/ 518914 h 523220"/>
              <a:gd name="connsiteX6" fmla="*/ 82148 w 4078817"/>
              <a:gd name="connsiteY6" fmla="*/ 261610 h 523220"/>
              <a:gd name="connsiteX7" fmla="*/ 3553 w 4078817"/>
              <a:gd name="connsiteY7" fmla="*/ 4306 h 523220"/>
              <a:gd name="connsiteX8" fmla="*/ 0 w 4078817"/>
              <a:gd name="connsiteY8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8817" h="523220">
                <a:moveTo>
                  <a:pt x="0" y="0"/>
                </a:moveTo>
                <a:lnTo>
                  <a:pt x="3817207" y="0"/>
                </a:lnTo>
                <a:cubicBezTo>
                  <a:pt x="3961690" y="0"/>
                  <a:pt x="4078817" y="117127"/>
                  <a:pt x="4078817" y="261610"/>
                </a:cubicBezTo>
                <a:cubicBezTo>
                  <a:pt x="4078817" y="406093"/>
                  <a:pt x="3961690" y="523220"/>
                  <a:pt x="3817207" y="523220"/>
                </a:cubicBezTo>
                <a:lnTo>
                  <a:pt x="0" y="523220"/>
                </a:lnTo>
                <a:lnTo>
                  <a:pt x="3553" y="518914"/>
                </a:lnTo>
                <a:cubicBezTo>
                  <a:pt x="53174" y="445465"/>
                  <a:pt x="82148" y="356921"/>
                  <a:pt x="82148" y="261610"/>
                </a:cubicBezTo>
                <a:cubicBezTo>
                  <a:pt x="82148" y="166299"/>
                  <a:pt x="53174" y="77755"/>
                  <a:pt x="3553" y="4306"/>
                </a:cubicBezTo>
                <a:lnTo>
                  <a:pt x="0" y="0"/>
                </a:lnTo>
                <a:close/>
              </a:path>
            </a:pathLst>
          </a:custGeom>
          <a:solidFill>
            <a:srgbClr val="44546A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9E6211C4-81F5-41CA-9F4F-AFD99813C3A6}"/>
              </a:ext>
            </a:extLst>
          </p:cNvPr>
          <p:cNvSpPr/>
          <p:nvPr/>
        </p:nvSpPr>
        <p:spPr>
          <a:xfrm>
            <a:off x="428227" y="65092"/>
            <a:ext cx="863269" cy="863269"/>
          </a:xfrm>
          <a:prstGeom prst="ellipse">
            <a:avLst/>
          </a:prstGeom>
          <a:solidFill>
            <a:srgbClr val="44546A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" name="Graphic 40" descr="Circles with lines">
            <a:extLst>
              <a:ext uri="{FF2B5EF4-FFF2-40B4-BE49-F238E27FC236}">
                <a16:creationId xmlns:a16="http://schemas.microsoft.com/office/drawing/2014/main" xmlns="" id="{9F7C9709-721C-4E43-A2E1-476AE66279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12047" y="148912"/>
            <a:ext cx="695628" cy="69562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313D81C3-BC3B-4C6E-88E2-EF4D1E060CBD}"/>
              </a:ext>
            </a:extLst>
          </p:cNvPr>
          <p:cNvSpPr txBox="1"/>
          <p:nvPr/>
        </p:nvSpPr>
        <p:spPr>
          <a:xfrm>
            <a:off x="1486337" y="227514"/>
            <a:ext cx="3525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Problem Statement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xmlns="" id="{5A804E12-8ECE-47DF-9877-F51329D0B13A}"/>
              </a:ext>
            </a:extLst>
          </p:cNvPr>
          <p:cNvCxnSpPr>
            <a:stCxn id="39" idx="2"/>
          </p:cNvCxnSpPr>
          <p:nvPr/>
        </p:nvCxnSpPr>
        <p:spPr>
          <a:xfrm>
            <a:off x="5411930" y="496727"/>
            <a:ext cx="3591393" cy="9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75578827-789A-4A73-AF1A-9BC5C88406C9}"/>
              </a:ext>
            </a:extLst>
          </p:cNvPr>
          <p:cNvSpPr/>
          <p:nvPr/>
        </p:nvSpPr>
        <p:spPr>
          <a:xfrm>
            <a:off x="4607305" y="1770092"/>
            <a:ext cx="50112" cy="7947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852F05AA-1A77-45CC-BD6B-3ADD059A0351}"/>
              </a:ext>
            </a:extLst>
          </p:cNvPr>
          <p:cNvSpPr/>
          <p:nvPr/>
        </p:nvSpPr>
        <p:spPr>
          <a:xfrm>
            <a:off x="4629281" y="3179234"/>
            <a:ext cx="50112" cy="794774"/>
          </a:xfrm>
          <a:prstGeom prst="rect">
            <a:avLst/>
          </a:prstGeom>
          <a:solidFill>
            <a:srgbClr val="145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EBD6E395-D667-426D-9B44-A56BBD3ABDA3}"/>
              </a:ext>
            </a:extLst>
          </p:cNvPr>
          <p:cNvSpPr/>
          <p:nvPr/>
        </p:nvSpPr>
        <p:spPr>
          <a:xfrm>
            <a:off x="4607305" y="4865038"/>
            <a:ext cx="50112" cy="794774"/>
          </a:xfrm>
          <a:prstGeom prst="rect">
            <a:avLst/>
          </a:prstGeom>
          <a:solidFill>
            <a:srgbClr val="D0E7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09205D28-6F50-4DE5-A231-62D07A7C6B5F}"/>
              </a:ext>
            </a:extLst>
          </p:cNvPr>
          <p:cNvSpPr txBox="1"/>
          <p:nvPr/>
        </p:nvSpPr>
        <p:spPr>
          <a:xfrm>
            <a:off x="4679393" y="1575156"/>
            <a:ext cx="45692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Climate change is likely to contribute substantially to food insecurity in the future, by increasing food prices, and reducing food production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A8B05D9F-127C-43DE-B0C9-5723EBF000AD}"/>
              </a:ext>
            </a:extLst>
          </p:cNvPr>
          <p:cNvSpPr txBox="1"/>
          <p:nvPr/>
        </p:nvSpPr>
        <p:spPr>
          <a:xfrm>
            <a:off x="4657417" y="3021870"/>
            <a:ext cx="44011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xposure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high humidity levels may lead to loss of crop quality due to occurrence and severity of fungal diseases, calcium and water deficiencies.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D6A52B22-3FCA-4488-9079-0AE88CD4CE10}"/>
              </a:ext>
            </a:extLst>
          </p:cNvPr>
          <p:cNvSpPr txBox="1"/>
          <p:nvPr/>
        </p:nvSpPr>
        <p:spPr>
          <a:xfrm>
            <a:off x="4729110" y="4592488"/>
            <a:ext cx="45692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impact of high and low crop production on market consumption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6B46C29D-19A4-4893-9EEF-FF3FAA3F820B}"/>
              </a:ext>
            </a:extLst>
          </p:cNvPr>
          <p:cNvCxnSpPr/>
          <p:nvPr/>
        </p:nvCxnSpPr>
        <p:spPr>
          <a:xfrm flipV="1">
            <a:off x="1810752" y="4060679"/>
            <a:ext cx="7267452" cy="33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C7EF2BD-D101-49B6-A7B0-1045B6CA65C8}"/>
              </a:ext>
            </a:extLst>
          </p:cNvPr>
          <p:cNvCxnSpPr>
            <a:endCxn id="18" idx="3"/>
          </p:cNvCxnSpPr>
          <p:nvPr/>
        </p:nvCxnSpPr>
        <p:spPr>
          <a:xfrm flipV="1">
            <a:off x="1876548" y="1668298"/>
            <a:ext cx="7267452" cy="33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0" name="Google Shape;350;p3"/>
          <p:cNvSpPr txBox="1">
            <a:spLocks noGrp="1"/>
          </p:cNvSpPr>
          <p:nvPr>
            <p:ph type="sldNum" idx="12"/>
          </p:nvPr>
        </p:nvSpPr>
        <p:spPr>
          <a:xfrm>
            <a:off x="196850" y="6435726"/>
            <a:ext cx="315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dirty="0"/>
              <a:t>2</a:t>
            </a:r>
            <a:endParaRPr sz="3200" dirty="0"/>
          </a:p>
        </p:txBody>
      </p:sp>
      <p:sp>
        <p:nvSpPr>
          <p:cNvPr id="352" name="Google Shape;352;p3"/>
          <p:cNvSpPr/>
          <p:nvPr/>
        </p:nvSpPr>
        <p:spPr>
          <a:xfrm>
            <a:off x="-1686560" y="1"/>
            <a:ext cx="1686560" cy="7620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de-DE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de-DE" sz="1800" b="1" dirty="0">
                <a:solidFill>
                  <a:schemeClr val="lt1"/>
                </a:solidFill>
              </a:rPr>
              <a:t>THE GREENS</a:t>
            </a:r>
            <a:r>
              <a:rPr lang="de-DE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DB590ED6-58BB-4820-A59B-AF51D33A2308}"/>
              </a:ext>
            </a:extLst>
          </p:cNvPr>
          <p:cNvGrpSpPr/>
          <p:nvPr/>
        </p:nvGrpSpPr>
        <p:grpSpPr>
          <a:xfrm>
            <a:off x="78476" y="1343538"/>
            <a:ext cx="1798072" cy="1798072"/>
            <a:chOff x="285426" y="1583885"/>
            <a:chExt cx="1984496" cy="1984496"/>
          </a:xfrm>
          <a:solidFill>
            <a:srgbClr val="44546A"/>
          </a:solidFill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xmlns="" id="{1A70F108-A1FE-41FD-B19C-FC9CD4899DD9}"/>
                </a:ext>
              </a:extLst>
            </p:cNvPr>
            <p:cNvSpPr/>
            <p:nvPr/>
          </p:nvSpPr>
          <p:spPr>
            <a:xfrm>
              <a:off x="285426" y="1583885"/>
              <a:ext cx="1984496" cy="1984496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F8F491AC-B662-4E3D-A353-1A324FD91EC0}"/>
                </a:ext>
              </a:extLst>
            </p:cNvPr>
            <p:cNvSpPr txBox="1"/>
            <p:nvPr/>
          </p:nvSpPr>
          <p:spPr>
            <a:xfrm>
              <a:off x="682598" y="2203868"/>
              <a:ext cx="1302668" cy="57746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Data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BAC7C3C5-F575-46C7-9C9E-0FEC3D208050}"/>
              </a:ext>
            </a:extLst>
          </p:cNvPr>
          <p:cNvGrpSpPr/>
          <p:nvPr/>
        </p:nvGrpSpPr>
        <p:grpSpPr>
          <a:xfrm>
            <a:off x="78476" y="3824315"/>
            <a:ext cx="1798072" cy="1798072"/>
            <a:chOff x="285426" y="1583885"/>
            <a:chExt cx="1984496" cy="1984496"/>
          </a:xfrm>
          <a:solidFill>
            <a:srgbClr val="44546A"/>
          </a:solidFill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8A33E204-9380-4CA4-9AF3-64C2734DBFDF}"/>
                </a:ext>
              </a:extLst>
            </p:cNvPr>
            <p:cNvSpPr/>
            <p:nvPr/>
          </p:nvSpPr>
          <p:spPr>
            <a:xfrm>
              <a:off x="285426" y="1583885"/>
              <a:ext cx="1984496" cy="1984496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9FC1C488-022F-4785-8AF3-6252BCE81E85}"/>
                </a:ext>
              </a:extLst>
            </p:cNvPr>
            <p:cNvSpPr txBox="1"/>
            <p:nvPr/>
          </p:nvSpPr>
          <p:spPr>
            <a:xfrm>
              <a:off x="682598" y="2342084"/>
              <a:ext cx="1302668" cy="57746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Data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4BE8F22-357B-42E8-9A0E-7E46F023BA59}"/>
              </a:ext>
            </a:extLst>
          </p:cNvPr>
          <p:cNvSpPr txBox="1"/>
          <p:nvPr/>
        </p:nvSpPr>
        <p:spPr>
          <a:xfrm>
            <a:off x="260999" y="2313448"/>
            <a:ext cx="179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Description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15B2201-F85D-4D34-BF40-0BE6D3D73A5F}"/>
              </a:ext>
            </a:extLst>
          </p:cNvPr>
          <p:cNvSpPr txBox="1"/>
          <p:nvPr/>
        </p:nvSpPr>
        <p:spPr>
          <a:xfrm>
            <a:off x="438338" y="4994280"/>
            <a:ext cx="1062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Insight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C9A90125-467F-4DEB-BEE9-B4F68A0565EB}"/>
              </a:ext>
            </a:extLst>
          </p:cNvPr>
          <p:cNvSpPr/>
          <p:nvPr/>
        </p:nvSpPr>
        <p:spPr>
          <a:xfrm>
            <a:off x="2320817" y="1391877"/>
            <a:ext cx="2067951" cy="609111"/>
          </a:xfrm>
          <a:prstGeom prst="roundRect">
            <a:avLst>
              <a:gd name="adj" fmla="val 32834"/>
            </a:avLst>
          </a:prstGeom>
          <a:solidFill>
            <a:srgbClr val="DCB4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19D382B2-6F70-4497-96DB-AF42EFDE9ADA}"/>
              </a:ext>
            </a:extLst>
          </p:cNvPr>
          <p:cNvSpPr/>
          <p:nvPr/>
        </p:nvSpPr>
        <p:spPr>
          <a:xfrm>
            <a:off x="4711228" y="1349674"/>
            <a:ext cx="2067951" cy="609111"/>
          </a:xfrm>
          <a:prstGeom prst="roundRect">
            <a:avLst>
              <a:gd name="adj" fmla="val 32834"/>
            </a:avLst>
          </a:prstGeom>
          <a:solidFill>
            <a:srgbClr val="DCB4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7D1CB02F-5ACF-43EB-8F3D-8E6106F5C481}"/>
              </a:ext>
            </a:extLst>
          </p:cNvPr>
          <p:cNvSpPr/>
          <p:nvPr/>
        </p:nvSpPr>
        <p:spPr>
          <a:xfrm>
            <a:off x="7076049" y="1363742"/>
            <a:ext cx="2067951" cy="609111"/>
          </a:xfrm>
          <a:prstGeom prst="roundRect">
            <a:avLst>
              <a:gd name="adj" fmla="val 32834"/>
            </a:avLst>
          </a:prstGeom>
          <a:solidFill>
            <a:srgbClr val="DCB4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3FAA55-B251-4436-8844-4C84640EFBAA}"/>
              </a:ext>
            </a:extLst>
          </p:cNvPr>
          <p:cNvSpPr txBox="1"/>
          <p:nvPr/>
        </p:nvSpPr>
        <p:spPr>
          <a:xfrm>
            <a:off x="2717112" y="1454411"/>
            <a:ext cx="1153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Source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09F141B-44F4-4715-B3C8-CF45D063359D}"/>
              </a:ext>
            </a:extLst>
          </p:cNvPr>
          <p:cNvSpPr txBox="1"/>
          <p:nvPr/>
        </p:nvSpPr>
        <p:spPr>
          <a:xfrm>
            <a:off x="4829497" y="1423396"/>
            <a:ext cx="1875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Parameters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571242D1-18D6-49FB-BEF4-D36B94C208FA}"/>
              </a:ext>
            </a:extLst>
          </p:cNvPr>
          <p:cNvSpPr txBox="1"/>
          <p:nvPr/>
        </p:nvSpPr>
        <p:spPr>
          <a:xfrm>
            <a:off x="7562106" y="1391877"/>
            <a:ext cx="1399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Sunyani</a:t>
            </a:r>
          </a:p>
        </p:txBody>
      </p:sp>
      <p:pic>
        <p:nvPicPr>
          <p:cNvPr id="22" name="Graphic 21" descr="Database">
            <a:extLst>
              <a:ext uri="{FF2B5EF4-FFF2-40B4-BE49-F238E27FC236}">
                <a16:creationId xmlns:a16="http://schemas.microsoft.com/office/drawing/2014/main" xmlns="" id="{DEFDF797-022C-44B8-A00C-E8B2D233B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82006" y="1310150"/>
            <a:ext cx="692958" cy="692958"/>
          </a:xfrm>
          <a:prstGeom prst="rect">
            <a:avLst/>
          </a:prstGeom>
        </p:spPr>
      </p:pic>
      <p:pic>
        <p:nvPicPr>
          <p:cNvPr id="26" name="Graphic 25" descr="Bar chart RTL">
            <a:extLst>
              <a:ext uri="{FF2B5EF4-FFF2-40B4-BE49-F238E27FC236}">
                <a16:creationId xmlns:a16="http://schemas.microsoft.com/office/drawing/2014/main" xmlns="" id="{50F573CD-5503-4B4E-B85E-478D7BEFAC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18782" y="3857703"/>
            <a:ext cx="646476" cy="646476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C2BCDEC8-358C-4939-B259-962C959303B2}"/>
              </a:ext>
            </a:extLst>
          </p:cNvPr>
          <p:cNvSpPr/>
          <p:nvPr/>
        </p:nvSpPr>
        <p:spPr>
          <a:xfrm>
            <a:off x="2242341" y="3835099"/>
            <a:ext cx="2067951" cy="609111"/>
          </a:xfrm>
          <a:prstGeom prst="roundRect">
            <a:avLst>
              <a:gd name="adj" fmla="val 32834"/>
            </a:avLst>
          </a:prstGeom>
          <a:solidFill>
            <a:srgbClr val="DCB4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79323D4-C690-4CBB-9D4A-E58BE7187E08}"/>
              </a:ext>
            </a:extLst>
          </p:cNvPr>
          <p:cNvSpPr/>
          <p:nvPr/>
        </p:nvSpPr>
        <p:spPr>
          <a:xfrm>
            <a:off x="4632752" y="3792896"/>
            <a:ext cx="2067951" cy="609111"/>
          </a:xfrm>
          <a:prstGeom prst="roundRect">
            <a:avLst>
              <a:gd name="adj" fmla="val 32834"/>
            </a:avLst>
          </a:prstGeom>
          <a:solidFill>
            <a:srgbClr val="DCB4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0B2795B8-A72D-4271-807D-D7479CE4AF61}"/>
              </a:ext>
            </a:extLst>
          </p:cNvPr>
          <p:cNvSpPr/>
          <p:nvPr/>
        </p:nvSpPr>
        <p:spPr>
          <a:xfrm>
            <a:off x="6997573" y="3806964"/>
            <a:ext cx="2067951" cy="609111"/>
          </a:xfrm>
          <a:prstGeom prst="roundRect">
            <a:avLst>
              <a:gd name="adj" fmla="val 32834"/>
            </a:avLst>
          </a:prstGeom>
          <a:solidFill>
            <a:srgbClr val="DCB4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455F9CB2-36AB-4D63-9F78-304B2D74CD99}"/>
              </a:ext>
            </a:extLst>
          </p:cNvPr>
          <p:cNvSpPr txBox="1"/>
          <p:nvPr/>
        </p:nvSpPr>
        <p:spPr>
          <a:xfrm>
            <a:off x="2416854" y="3903063"/>
            <a:ext cx="171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Correlation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B53BC9E7-016E-47CE-B9CB-10730DC9A95B}"/>
              </a:ext>
            </a:extLst>
          </p:cNvPr>
          <p:cNvSpPr txBox="1"/>
          <p:nvPr/>
        </p:nvSpPr>
        <p:spPr>
          <a:xfrm>
            <a:off x="2407272" y="2074137"/>
            <a:ext cx="22564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Eoric is a research</a:t>
            </a:r>
            <a:br>
              <a:rPr lang="en-US" sz="1800" dirty="0"/>
            </a:br>
            <a:r>
              <a:rPr lang="en-US" sz="1800" dirty="0"/>
              <a:t> arm of UENR, responsible for providing real time satellite-based data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9BF2B75F-91D9-4978-A524-05D21CDD0EBC}"/>
              </a:ext>
            </a:extLst>
          </p:cNvPr>
          <p:cNvSpPr txBox="1"/>
          <p:nvPr/>
        </p:nvSpPr>
        <p:spPr>
          <a:xfrm>
            <a:off x="4632752" y="2081857"/>
            <a:ext cx="28508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Weather data recorded from 2017 to 2019. Temperature,RH,WS,WD,Water vapor,</a:t>
            </a:r>
          </a:p>
          <a:p>
            <a:r>
              <a:rPr lang="en-US" sz="1800" dirty="0"/>
              <a:t>dew</a:t>
            </a:r>
            <a:r>
              <a:rPr lang="en-US" sz="1800" dirty="0" smtClean="0"/>
              <a:t>, pressure, solar.</a:t>
            </a:r>
            <a:endParaRPr lang="en-US" sz="180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xmlns="" id="{2DE57AA7-3A73-4595-A295-619D7695EE4F}"/>
              </a:ext>
            </a:extLst>
          </p:cNvPr>
          <p:cNvSpPr/>
          <p:nvPr/>
        </p:nvSpPr>
        <p:spPr>
          <a:xfrm>
            <a:off x="1333113" y="235117"/>
            <a:ext cx="4078817" cy="523220"/>
          </a:xfrm>
          <a:custGeom>
            <a:avLst/>
            <a:gdLst>
              <a:gd name="connsiteX0" fmla="*/ 0 w 4078817"/>
              <a:gd name="connsiteY0" fmla="*/ 0 h 523220"/>
              <a:gd name="connsiteX1" fmla="*/ 3817207 w 4078817"/>
              <a:gd name="connsiteY1" fmla="*/ 0 h 523220"/>
              <a:gd name="connsiteX2" fmla="*/ 4078817 w 4078817"/>
              <a:gd name="connsiteY2" fmla="*/ 261610 h 523220"/>
              <a:gd name="connsiteX3" fmla="*/ 3817207 w 4078817"/>
              <a:gd name="connsiteY3" fmla="*/ 523220 h 523220"/>
              <a:gd name="connsiteX4" fmla="*/ 0 w 4078817"/>
              <a:gd name="connsiteY4" fmla="*/ 523220 h 523220"/>
              <a:gd name="connsiteX5" fmla="*/ 3553 w 4078817"/>
              <a:gd name="connsiteY5" fmla="*/ 518914 h 523220"/>
              <a:gd name="connsiteX6" fmla="*/ 82148 w 4078817"/>
              <a:gd name="connsiteY6" fmla="*/ 261610 h 523220"/>
              <a:gd name="connsiteX7" fmla="*/ 3553 w 4078817"/>
              <a:gd name="connsiteY7" fmla="*/ 4306 h 523220"/>
              <a:gd name="connsiteX8" fmla="*/ 0 w 4078817"/>
              <a:gd name="connsiteY8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8817" h="523220">
                <a:moveTo>
                  <a:pt x="0" y="0"/>
                </a:moveTo>
                <a:lnTo>
                  <a:pt x="3817207" y="0"/>
                </a:lnTo>
                <a:cubicBezTo>
                  <a:pt x="3961690" y="0"/>
                  <a:pt x="4078817" y="117127"/>
                  <a:pt x="4078817" y="261610"/>
                </a:cubicBezTo>
                <a:cubicBezTo>
                  <a:pt x="4078817" y="406093"/>
                  <a:pt x="3961690" y="523220"/>
                  <a:pt x="3817207" y="523220"/>
                </a:cubicBezTo>
                <a:lnTo>
                  <a:pt x="0" y="523220"/>
                </a:lnTo>
                <a:lnTo>
                  <a:pt x="3553" y="518914"/>
                </a:lnTo>
                <a:cubicBezTo>
                  <a:pt x="53174" y="445465"/>
                  <a:pt x="82148" y="356921"/>
                  <a:pt x="82148" y="261610"/>
                </a:cubicBezTo>
                <a:cubicBezTo>
                  <a:pt x="82148" y="166299"/>
                  <a:pt x="53174" y="77755"/>
                  <a:pt x="3553" y="4306"/>
                </a:cubicBezTo>
                <a:lnTo>
                  <a:pt x="0" y="0"/>
                </a:lnTo>
                <a:close/>
              </a:path>
            </a:pathLst>
          </a:custGeom>
          <a:solidFill>
            <a:srgbClr val="44546A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7F5C425F-DA8B-4B02-90C3-4E40C8BD4C7F}"/>
              </a:ext>
            </a:extLst>
          </p:cNvPr>
          <p:cNvSpPr/>
          <p:nvPr/>
        </p:nvSpPr>
        <p:spPr>
          <a:xfrm>
            <a:off x="428227" y="65092"/>
            <a:ext cx="863269" cy="863269"/>
          </a:xfrm>
          <a:prstGeom prst="ellipse">
            <a:avLst/>
          </a:prstGeom>
          <a:solidFill>
            <a:srgbClr val="44546A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5" name="Graphic 34" descr="Circles with lines">
            <a:extLst>
              <a:ext uri="{FF2B5EF4-FFF2-40B4-BE49-F238E27FC236}">
                <a16:creationId xmlns:a16="http://schemas.microsoft.com/office/drawing/2014/main" xmlns="" id="{E3219130-030B-40CA-AAC7-037D7038F8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12047" y="148912"/>
            <a:ext cx="695628" cy="695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9EAF75DF-1CB7-44D4-8C8F-5E77C9022457}"/>
              </a:ext>
            </a:extLst>
          </p:cNvPr>
          <p:cNvSpPr txBox="1"/>
          <p:nvPr/>
        </p:nvSpPr>
        <p:spPr>
          <a:xfrm>
            <a:off x="1486337" y="227514"/>
            <a:ext cx="3525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 Findings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97F921CB-9FC9-44CB-9082-94D3C806E88C}"/>
              </a:ext>
            </a:extLst>
          </p:cNvPr>
          <p:cNvCxnSpPr>
            <a:cxnSpLocks/>
          </p:cNvCxnSpPr>
          <p:nvPr/>
        </p:nvCxnSpPr>
        <p:spPr>
          <a:xfrm>
            <a:off x="5411930" y="496727"/>
            <a:ext cx="3591393" cy="9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6F29AA41-2129-4C6E-B64A-4374E8CD4FBE}"/>
              </a:ext>
            </a:extLst>
          </p:cNvPr>
          <p:cNvSpPr txBox="1"/>
          <p:nvPr/>
        </p:nvSpPr>
        <p:spPr>
          <a:xfrm>
            <a:off x="4885398" y="3880686"/>
            <a:ext cx="171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Trending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1322819D-8725-40E8-9E5A-E18ACBE5EC9C}"/>
              </a:ext>
            </a:extLst>
          </p:cNvPr>
          <p:cNvSpPr txBox="1"/>
          <p:nvPr/>
        </p:nvSpPr>
        <p:spPr>
          <a:xfrm>
            <a:off x="7171743" y="3852322"/>
            <a:ext cx="171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Impact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dirty="0"/>
              <a:t>3</a:t>
            </a:r>
            <a:endParaRPr sz="3200" dirty="0"/>
          </a:p>
        </p:txBody>
      </p:sp>
      <p:sp>
        <p:nvSpPr>
          <p:cNvPr id="352" name="Google Shape;352;p3"/>
          <p:cNvSpPr/>
          <p:nvPr/>
        </p:nvSpPr>
        <p:spPr>
          <a:xfrm>
            <a:off x="-1686560" y="1"/>
            <a:ext cx="1686560" cy="7620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de-DE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de-DE" sz="1800" b="1" dirty="0">
                <a:solidFill>
                  <a:schemeClr val="lt1"/>
                </a:solidFill>
              </a:rPr>
              <a:t>THE GREENS</a:t>
            </a:r>
            <a:r>
              <a:rPr lang="de-DE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xmlns="" id="{2DE57AA7-3A73-4595-A295-619D7695EE4F}"/>
              </a:ext>
            </a:extLst>
          </p:cNvPr>
          <p:cNvSpPr/>
          <p:nvPr/>
        </p:nvSpPr>
        <p:spPr>
          <a:xfrm>
            <a:off x="1333113" y="235117"/>
            <a:ext cx="4078817" cy="523220"/>
          </a:xfrm>
          <a:custGeom>
            <a:avLst/>
            <a:gdLst>
              <a:gd name="connsiteX0" fmla="*/ 0 w 4078817"/>
              <a:gd name="connsiteY0" fmla="*/ 0 h 523220"/>
              <a:gd name="connsiteX1" fmla="*/ 3817207 w 4078817"/>
              <a:gd name="connsiteY1" fmla="*/ 0 h 523220"/>
              <a:gd name="connsiteX2" fmla="*/ 4078817 w 4078817"/>
              <a:gd name="connsiteY2" fmla="*/ 261610 h 523220"/>
              <a:gd name="connsiteX3" fmla="*/ 3817207 w 4078817"/>
              <a:gd name="connsiteY3" fmla="*/ 523220 h 523220"/>
              <a:gd name="connsiteX4" fmla="*/ 0 w 4078817"/>
              <a:gd name="connsiteY4" fmla="*/ 523220 h 523220"/>
              <a:gd name="connsiteX5" fmla="*/ 3553 w 4078817"/>
              <a:gd name="connsiteY5" fmla="*/ 518914 h 523220"/>
              <a:gd name="connsiteX6" fmla="*/ 82148 w 4078817"/>
              <a:gd name="connsiteY6" fmla="*/ 261610 h 523220"/>
              <a:gd name="connsiteX7" fmla="*/ 3553 w 4078817"/>
              <a:gd name="connsiteY7" fmla="*/ 4306 h 523220"/>
              <a:gd name="connsiteX8" fmla="*/ 0 w 4078817"/>
              <a:gd name="connsiteY8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8817" h="523220">
                <a:moveTo>
                  <a:pt x="0" y="0"/>
                </a:moveTo>
                <a:lnTo>
                  <a:pt x="3817207" y="0"/>
                </a:lnTo>
                <a:cubicBezTo>
                  <a:pt x="3961690" y="0"/>
                  <a:pt x="4078817" y="117127"/>
                  <a:pt x="4078817" y="261610"/>
                </a:cubicBezTo>
                <a:cubicBezTo>
                  <a:pt x="4078817" y="406093"/>
                  <a:pt x="3961690" y="523220"/>
                  <a:pt x="3817207" y="523220"/>
                </a:cubicBezTo>
                <a:lnTo>
                  <a:pt x="0" y="523220"/>
                </a:lnTo>
                <a:lnTo>
                  <a:pt x="3553" y="518914"/>
                </a:lnTo>
                <a:cubicBezTo>
                  <a:pt x="53174" y="445465"/>
                  <a:pt x="82148" y="356921"/>
                  <a:pt x="82148" y="261610"/>
                </a:cubicBezTo>
                <a:cubicBezTo>
                  <a:pt x="82148" y="166299"/>
                  <a:pt x="53174" y="77755"/>
                  <a:pt x="3553" y="4306"/>
                </a:cubicBezTo>
                <a:lnTo>
                  <a:pt x="0" y="0"/>
                </a:lnTo>
                <a:close/>
              </a:path>
            </a:pathLst>
          </a:custGeom>
          <a:solidFill>
            <a:srgbClr val="44546A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7F5C425F-DA8B-4B02-90C3-4E40C8BD4C7F}"/>
              </a:ext>
            </a:extLst>
          </p:cNvPr>
          <p:cNvSpPr/>
          <p:nvPr/>
        </p:nvSpPr>
        <p:spPr>
          <a:xfrm>
            <a:off x="428227" y="65092"/>
            <a:ext cx="863269" cy="863269"/>
          </a:xfrm>
          <a:prstGeom prst="ellipse">
            <a:avLst/>
          </a:prstGeom>
          <a:solidFill>
            <a:srgbClr val="44546A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5" name="Graphic 34" descr="Circles with lines">
            <a:extLst>
              <a:ext uri="{FF2B5EF4-FFF2-40B4-BE49-F238E27FC236}">
                <a16:creationId xmlns:a16="http://schemas.microsoft.com/office/drawing/2014/main" xmlns="" id="{E3219130-030B-40CA-AAC7-037D7038F8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12047" y="148912"/>
            <a:ext cx="695628" cy="695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9EAF75DF-1CB7-44D4-8C8F-5E77C9022457}"/>
              </a:ext>
            </a:extLst>
          </p:cNvPr>
          <p:cNvSpPr txBox="1"/>
          <p:nvPr/>
        </p:nvSpPr>
        <p:spPr>
          <a:xfrm>
            <a:off x="1486337" y="227514"/>
            <a:ext cx="3525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 Findings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97F921CB-9FC9-44CB-9082-94D3C806E88C}"/>
              </a:ext>
            </a:extLst>
          </p:cNvPr>
          <p:cNvCxnSpPr>
            <a:cxnSpLocks/>
          </p:cNvCxnSpPr>
          <p:nvPr/>
        </p:nvCxnSpPr>
        <p:spPr>
          <a:xfrm>
            <a:off x="5411930" y="496727"/>
            <a:ext cx="3591393" cy="9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303485E5-D2A9-4FAF-BD49-A66FFDD70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2181"/>
            <a:ext cx="4572000" cy="294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xmlns="" id="{84B33633-B271-4487-81BF-99D06212F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55659"/>
            <a:ext cx="4945246" cy="239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96FF408-92C8-4CC9-A836-D0232218B47A}"/>
              </a:ext>
            </a:extLst>
          </p:cNvPr>
          <p:cNvSpPr txBox="1"/>
          <p:nvPr/>
        </p:nvSpPr>
        <p:spPr>
          <a:xfrm>
            <a:off x="4797083" y="1201106"/>
            <a:ext cx="42062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highest average RH was recorded in August and September with the lowest in  January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7352739-26A8-4ADD-821C-0CF940473207}"/>
              </a:ext>
            </a:extLst>
          </p:cNvPr>
          <p:cNvSpPr txBox="1"/>
          <p:nvPr/>
        </p:nvSpPr>
        <p:spPr>
          <a:xfrm>
            <a:off x="4937760" y="4040569"/>
            <a:ext cx="4206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52682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dirty="0"/>
              <a:t>4</a:t>
            </a:r>
            <a:endParaRPr sz="3200" dirty="0"/>
          </a:p>
        </p:txBody>
      </p:sp>
      <p:sp>
        <p:nvSpPr>
          <p:cNvPr id="352" name="Google Shape;352;p3"/>
          <p:cNvSpPr/>
          <p:nvPr/>
        </p:nvSpPr>
        <p:spPr>
          <a:xfrm>
            <a:off x="-1686560" y="1"/>
            <a:ext cx="1686560" cy="7620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de-DE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de-DE" sz="1800" b="1" dirty="0">
                <a:solidFill>
                  <a:schemeClr val="lt1"/>
                </a:solidFill>
              </a:rPr>
              <a:t>THE GREENS</a:t>
            </a:r>
            <a:r>
              <a:rPr lang="de-DE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xmlns="" id="{2DE57AA7-3A73-4595-A295-619D7695EE4F}"/>
              </a:ext>
            </a:extLst>
          </p:cNvPr>
          <p:cNvSpPr/>
          <p:nvPr/>
        </p:nvSpPr>
        <p:spPr>
          <a:xfrm>
            <a:off x="1333113" y="235117"/>
            <a:ext cx="4078817" cy="523220"/>
          </a:xfrm>
          <a:custGeom>
            <a:avLst/>
            <a:gdLst>
              <a:gd name="connsiteX0" fmla="*/ 0 w 4078817"/>
              <a:gd name="connsiteY0" fmla="*/ 0 h 523220"/>
              <a:gd name="connsiteX1" fmla="*/ 3817207 w 4078817"/>
              <a:gd name="connsiteY1" fmla="*/ 0 h 523220"/>
              <a:gd name="connsiteX2" fmla="*/ 4078817 w 4078817"/>
              <a:gd name="connsiteY2" fmla="*/ 261610 h 523220"/>
              <a:gd name="connsiteX3" fmla="*/ 3817207 w 4078817"/>
              <a:gd name="connsiteY3" fmla="*/ 523220 h 523220"/>
              <a:gd name="connsiteX4" fmla="*/ 0 w 4078817"/>
              <a:gd name="connsiteY4" fmla="*/ 523220 h 523220"/>
              <a:gd name="connsiteX5" fmla="*/ 3553 w 4078817"/>
              <a:gd name="connsiteY5" fmla="*/ 518914 h 523220"/>
              <a:gd name="connsiteX6" fmla="*/ 82148 w 4078817"/>
              <a:gd name="connsiteY6" fmla="*/ 261610 h 523220"/>
              <a:gd name="connsiteX7" fmla="*/ 3553 w 4078817"/>
              <a:gd name="connsiteY7" fmla="*/ 4306 h 523220"/>
              <a:gd name="connsiteX8" fmla="*/ 0 w 4078817"/>
              <a:gd name="connsiteY8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8817" h="523220">
                <a:moveTo>
                  <a:pt x="0" y="0"/>
                </a:moveTo>
                <a:lnTo>
                  <a:pt x="3817207" y="0"/>
                </a:lnTo>
                <a:cubicBezTo>
                  <a:pt x="3961690" y="0"/>
                  <a:pt x="4078817" y="117127"/>
                  <a:pt x="4078817" y="261610"/>
                </a:cubicBezTo>
                <a:cubicBezTo>
                  <a:pt x="4078817" y="406093"/>
                  <a:pt x="3961690" y="523220"/>
                  <a:pt x="3817207" y="523220"/>
                </a:cubicBezTo>
                <a:lnTo>
                  <a:pt x="0" y="523220"/>
                </a:lnTo>
                <a:lnTo>
                  <a:pt x="3553" y="518914"/>
                </a:lnTo>
                <a:cubicBezTo>
                  <a:pt x="53174" y="445465"/>
                  <a:pt x="82148" y="356921"/>
                  <a:pt x="82148" y="261610"/>
                </a:cubicBezTo>
                <a:cubicBezTo>
                  <a:pt x="82148" y="166299"/>
                  <a:pt x="53174" y="77755"/>
                  <a:pt x="3553" y="4306"/>
                </a:cubicBezTo>
                <a:lnTo>
                  <a:pt x="0" y="0"/>
                </a:lnTo>
                <a:close/>
              </a:path>
            </a:pathLst>
          </a:custGeom>
          <a:solidFill>
            <a:srgbClr val="44546A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7F5C425F-DA8B-4B02-90C3-4E40C8BD4C7F}"/>
              </a:ext>
            </a:extLst>
          </p:cNvPr>
          <p:cNvSpPr/>
          <p:nvPr/>
        </p:nvSpPr>
        <p:spPr>
          <a:xfrm>
            <a:off x="428227" y="65092"/>
            <a:ext cx="863269" cy="863269"/>
          </a:xfrm>
          <a:prstGeom prst="ellipse">
            <a:avLst/>
          </a:prstGeom>
          <a:solidFill>
            <a:srgbClr val="44546A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5" name="Graphic 34" descr="Circles with lines">
            <a:extLst>
              <a:ext uri="{FF2B5EF4-FFF2-40B4-BE49-F238E27FC236}">
                <a16:creationId xmlns:a16="http://schemas.microsoft.com/office/drawing/2014/main" xmlns="" id="{E3219130-030B-40CA-AAC7-037D7038F8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12047" y="148912"/>
            <a:ext cx="695628" cy="695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9EAF75DF-1CB7-44D4-8C8F-5E77C9022457}"/>
              </a:ext>
            </a:extLst>
          </p:cNvPr>
          <p:cNvSpPr txBox="1"/>
          <p:nvPr/>
        </p:nvSpPr>
        <p:spPr>
          <a:xfrm>
            <a:off x="1486337" y="227514"/>
            <a:ext cx="3525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 Findings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97F921CB-9FC9-44CB-9082-94D3C806E88C}"/>
              </a:ext>
            </a:extLst>
          </p:cNvPr>
          <p:cNvCxnSpPr>
            <a:cxnSpLocks/>
          </p:cNvCxnSpPr>
          <p:nvPr/>
        </p:nvCxnSpPr>
        <p:spPr>
          <a:xfrm>
            <a:off x="5411930" y="496727"/>
            <a:ext cx="3591393" cy="9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xmlns="" id="{EEFC1FD2-FB1F-4050-82C5-432CA8F33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27" y="1039327"/>
            <a:ext cx="35052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xmlns="" id="{2ADF9E5A-6947-4497-8CFB-37E8E2AFE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11" y="3779193"/>
            <a:ext cx="35052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xmlns="" id="{AA213455-07E9-4B42-AC21-EE547BB03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452" y="1084561"/>
            <a:ext cx="350520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9AAAE40-3494-452E-8C60-609E89BA03BD}"/>
              </a:ext>
            </a:extLst>
          </p:cNvPr>
          <p:cNvSpPr txBox="1"/>
          <p:nvPr/>
        </p:nvSpPr>
        <p:spPr>
          <a:xfrm>
            <a:off x="4811150" y="4051495"/>
            <a:ext cx="40788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Detecting changes in weather pattern from 2017 to 2019</a:t>
            </a:r>
            <a:r>
              <a:rPr lang="en-US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204E5E1-AC94-47A1-B4D1-53B6807B8979}"/>
              </a:ext>
            </a:extLst>
          </p:cNvPr>
          <p:cNvSpPr txBox="1"/>
          <p:nvPr/>
        </p:nvSpPr>
        <p:spPr>
          <a:xfrm>
            <a:off x="4811149" y="4909625"/>
            <a:ext cx="40788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Lineplot</a:t>
            </a:r>
            <a:r>
              <a:rPr lang="en-US" sz="2000" dirty="0"/>
              <a:t> of Resample Average RH in each Year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4847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dirty="0"/>
              <a:t>5</a:t>
            </a:r>
            <a:endParaRPr sz="3200" dirty="0"/>
          </a:p>
        </p:txBody>
      </p:sp>
      <p:sp>
        <p:nvSpPr>
          <p:cNvPr id="352" name="Google Shape;352;p3"/>
          <p:cNvSpPr/>
          <p:nvPr/>
        </p:nvSpPr>
        <p:spPr>
          <a:xfrm>
            <a:off x="-1686560" y="1"/>
            <a:ext cx="1686560" cy="7620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de-DE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de-DE" sz="1800" b="1" dirty="0">
                <a:solidFill>
                  <a:schemeClr val="lt1"/>
                </a:solidFill>
              </a:rPr>
              <a:t>THE GREENS</a:t>
            </a:r>
            <a:r>
              <a:rPr lang="de-DE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xmlns="" id="{2DE57AA7-3A73-4595-A295-619D7695EE4F}"/>
              </a:ext>
            </a:extLst>
          </p:cNvPr>
          <p:cNvSpPr/>
          <p:nvPr/>
        </p:nvSpPr>
        <p:spPr>
          <a:xfrm>
            <a:off x="1333113" y="235117"/>
            <a:ext cx="4078817" cy="523220"/>
          </a:xfrm>
          <a:custGeom>
            <a:avLst/>
            <a:gdLst>
              <a:gd name="connsiteX0" fmla="*/ 0 w 4078817"/>
              <a:gd name="connsiteY0" fmla="*/ 0 h 523220"/>
              <a:gd name="connsiteX1" fmla="*/ 3817207 w 4078817"/>
              <a:gd name="connsiteY1" fmla="*/ 0 h 523220"/>
              <a:gd name="connsiteX2" fmla="*/ 4078817 w 4078817"/>
              <a:gd name="connsiteY2" fmla="*/ 261610 h 523220"/>
              <a:gd name="connsiteX3" fmla="*/ 3817207 w 4078817"/>
              <a:gd name="connsiteY3" fmla="*/ 523220 h 523220"/>
              <a:gd name="connsiteX4" fmla="*/ 0 w 4078817"/>
              <a:gd name="connsiteY4" fmla="*/ 523220 h 523220"/>
              <a:gd name="connsiteX5" fmla="*/ 3553 w 4078817"/>
              <a:gd name="connsiteY5" fmla="*/ 518914 h 523220"/>
              <a:gd name="connsiteX6" fmla="*/ 82148 w 4078817"/>
              <a:gd name="connsiteY6" fmla="*/ 261610 h 523220"/>
              <a:gd name="connsiteX7" fmla="*/ 3553 w 4078817"/>
              <a:gd name="connsiteY7" fmla="*/ 4306 h 523220"/>
              <a:gd name="connsiteX8" fmla="*/ 0 w 4078817"/>
              <a:gd name="connsiteY8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8817" h="523220">
                <a:moveTo>
                  <a:pt x="0" y="0"/>
                </a:moveTo>
                <a:lnTo>
                  <a:pt x="3817207" y="0"/>
                </a:lnTo>
                <a:cubicBezTo>
                  <a:pt x="3961690" y="0"/>
                  <a:pt x="4078817" y="117127"/>
                  <a:pt x="4078817" y="261610"/>
                </a:cubicBezTo>
                <a:cubicBezTo>
                  <a:pt x="4078817" y="406093"/>
                  <a:pt x="3961690" y="523220"/>
                  <a:pt x="3817207" y="523220"/>
                </a:cubicBezTo>
                <a:lnTo>
                  <a:pt x="0" y="523220"/>
                </a:lnTo>
                <a:lnTo>
                  <a:pt x="3553" y="518914"/>
                </a:lnTo>
                <a:cubicBezTo>
                  <a:pt x="53174" y="445465"/>
                  <a:pt x="82148" y="356921"/>
                  <a:pt x="82148" y="261610"/>
                </a:cubicBezTo>
                <a:cubicBezTo>
                  <a:pt x="82148" y="166299"/>
                  <a:pt x="53174" y="77755"/>
                  <a:pt x="3553" y="4306"/>
                </a:cubicBezTo>
                <a:lnTo>
                  <a:pt x="0" y="0"/>
                </a:lnTo>
                <a:close/>
              </a:path>
            </a:pathLst>
          </a:custGeom>
          <a:solidFill>
            <a:srgbClr val="44546A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7F5C425F-DA8B-4B02-90C3-4E40C8BD4C7F}"/>
              </a:ext>
            </a:extLst>
          </p:cNvPr>
          <p:cNvSpPr/>
          <p:nvPr/>
        </p:nvSpPr>
        <p:spPr>
          <a:xfrm>
            <a:off x="428227" y="65092"/>
            <a:ext cx="863269" cy="863269"/>
          </a:xfrm>
          <a:prstGeom prst="ellipse">
            <a:avLst/>
          </a:prstGeom>
          <a:solidFill>
            <a:srgbClr val="44546A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5" name="Graphic 34" descr="Circles with lines">
            <a:extLst>
              <a:ext uri="{FF2B5EF4-FFF2-40B4-BE49-F238E27FC236}">
                <a16:creationId xmlns:a16="http://schemas.microsoft.com/office/drawing/2014/main" xmlns="" id="{E3219130-030B-40CA-AAC7-037D7038F8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12047" y="148912"/>
            <a:ext cx="695628" cy="695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9EAF75DF-1CB7-44D4-8C8F-5E77C9022457}"/>
              </a:ext>
            </a:extLst>
          </p:cNvPr>
          <p:cNvSpPr txBox="1"/>
          <p:nvPr/>
        </p:nvSpPr>
        <p:spPr>
          <a:xfrm>
            <a:off x="1486337" y="227514"/>
            <a:ext cx="3525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 Findings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97F921CB-9FC9-44CB-9082-94D3C806E88C}"/>
              </a:ext>
            </a:extLst>
          </p:cNvPr>
          <p:cNvCxnSpPr>
            <a:cxnSpLocks/>
          </p:cNvCxnSpPr>
          <p:nvPr/>
        </p:nvCxnSpPr>
        <p:spPr>
          <a:xfrm>
            <a:off x="5411930" y="496727"/>
            <a:ext cx="3591393" cy="9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2EB6D666-2E0F-4FC7-9610-E5B3DDC65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394" y="534963"/>
            <a:ext cx="3914466" cy="390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B2311D3-20C6-44CA-91EF-5CB14A5B0445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36720"/>
            <a:ext cx="5944235" cy="2115185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7974210-AC52-4CFA-AC79-0CF97916D845}"/>
              </a:ext>
            </a:extLst>
          </p:cNvPr>
          <p:cNvSpPr txBox="1"/>
          <p:nvPr/>
        </p:nvSpPr>
        <p:spPr>
          <a:xfrm>
            <a:off x="498843" y="1349059"/>
            <a:ext cx="463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Heatmap to show the correlation between various parameters and the label (RH)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F92D21A-EF53-4F2B-BCBC-14EE88612FB8}"/>
              </a:ext>
            </a:extLst>
          </p:cNvPr>
          <p:cNvSpPr txBox="1"/>
          <p:nvPr/>
        </p:nvSpPr>
        <p:spPr>
          <a:xfrm>
            <a:off x="561896" y="2807398"/>
            <a:ext cx="4632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Temperature is highly correlated to RH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F1A2084-574F-48AE-BEFA-4CB125C1784C}"/>
              </a:ext>
            </a:extLst>
          </p:cNvPr>
          <p:cNvSpPr/>
          <p:nvPr/>
        </p:nvSpPr>
        <p:spPr>
          <a:xfrm>
            <a:off x="428227" y="1491175"/>
            <a:ext cx="45719" cy="863269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AF4382AD-BE84-42B6-B862-FF827E171907}"/>
              </a:ext>
            </a:extLst>
          </p:cNvPr>
          <p:cNvSpPr/>
          <p:nvPr/>
        </p:nvSpPr>
        <p:spPr>
          <a:xfrm>
            <a:off x="428227" y="2807398"/>
            <a:ext cx="45719" cy="863269"/>
          </a:xfrm>
          <a:prstGeom prst="rect">
            <a:avLst/>
          </a:prstGeom>
          <a:solidFill>
            <a:srgbClr val="DCB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19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E836177A-C7D7-4206-A16D-3FDCAAC2C1A1}"/>
              </a:ext>
            </a:extLst>
          </p:cNvPr>
          <p:cNvSpPr/>
          <p:nvPr/>
        </p:nvSpPr>
        <p:spPr>
          <a:xfrm>
            <a:off x="5390473" y="1378673"/>
            <a:ext cx="3191634" cy="523220"/>
          </a:xfrm>
          <a:prstGeom prst="roundRect">
            <a:avLst>
              <a:gd name="adj" fmla="val 38176"/>
            </a:avLst>
          </a:prstGeom>
          <a:solidFill>
            <a:srgbClr val="DCB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Google Shape;350;p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dirty="0"/>
              <a:t>6</a:t>
            </a:r>
            <a:endParaRPr sz="3200" dirty="0"/>
          </a:p>
        </p:txBody>
      </p:sp>
      <p:sp>
        <p:nvSpPr>
          <p:cNvPr id="352" name="Google Shape;352;p3"/>
          <p:cNvSpPr/>
          <p:nvPr/>
        </p:nvSpPr>
        <p:spPr>
          <a:xfrm>
            <a:off x="-1686560" y="1"/>
            <a:ext cx="1686560" cy="7620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de-DE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de-DE" sz="1800" b="1" dirty="0">
                <a:solidFill>
                  <a:schemeClr val="lt1"/>
                </a:solidFill>
              </a:rPr>
              <a:t>THE GREENS</a:t>
            </a:r>
            <a:r>
              <a:rPr lang="de-DE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xmlns="" id="{2DE57AA7-3A73-4595-A295-619D7695EE4F}"/>
              </a:ext>
            </a:extLst>
          </p:cNvPr>
          <p:cNvSpPr/>
          <p:nvPr/>
        </p:nvSpPr>
        <p:spPr>
          <a:xfrm>
            <a:off x="1333113" y="235117"/>
            <a:ext cx="4078817" cy="523220"/>
          </a:xfrm>
          <a:custGeom>
            <a:avLst/>
            <a:gdLst>
              <a:gd name="connsiteX0" fmla="*/ 0 w 4078817"/>
              <a:gd name="connsiteY0" fmla="*/ 0 h 523220"/>
              <a:gd name="connsiteX1" fmla="*/ 3817207 w 4078817"/>
              <a:gd name="connsiteY1" fmla="*/ 0 h 523220"/>
              <a:gd name="connsiteX2" fmla="*/ 4078817 w 4078817"/>
              <a:gd name="connsiteY2" fmla="*/ 261610 h 523220"/>
              <a:gd name="connsiteX3" fmla="*/ 3817207 w 4078817"/>
              <a:gd name="connsiteY3" fmla="*/ 523220 h 523220"/>
              <a:gd name="connsiteX4" fmla="*/ 0 w 4078817"/>
              <a:gd name="connsiteY4" fmla="*/ 523220 h 523220"/>
              <a:gd name="connsiteX5" fmla="*/ 3553 w 4078817"/>
              <a:gd name="connsiteY5" fmla="*/ 518914 h 523220"/>
              <a:gd name="connsiteX6" fmla="*/ 82148 w 4078817"/>
              <a:gd name="connsiteY6" fmla="*/ 261610 h 523220"/>
              <a:gd name="connsiteX7" fmla="*/ 3553 w 4078817"/>
              <a:gd name="connsiteY7" fmla="*/ 4306 h 523220"/>
              <a:gd name="connsiteX8" fmla="*/ 0 w 4078817"/>
              <a:gd name="connsiteY8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8817" h="523220">
                <a:moveTo>
                  <a:pt x="0" y="0"/>
                </a:moveTo>
                <a:lnTo>
                  <a:pt x="3817207" y="0"/>
                </a:lnTo>
                <a:cubicBezTo>
                  <a:pt x="3961690" y="0"/>
                  <a:pt x="4078817" y="117127"/>
                  <a:pt x="4078817" y="261610"/>
                </a:cubicBezTo>
                <a:cubicBezTo>
                  <a:pt x="4078817" y="406093"/>
                  <a:pt x="3961690" y="523220"/>
                  <a:pt x="3817207" y="523220"/>
                </a:cubicBezTo>
                <a:lnTo>
                  <a:pt x="0" y="523220"/>
                </a:lnTo>
                <a:lnTo>
                  <a:pt x="3553" y="518914"/>
                </a:lnTo>
                <a:cubicBezTo>
                  <a:pt x="53174" y="445465"/>
                  <a:pt x="82148" y="356921"/>
                  <a:pt x="82148" y="261610"/>
                </a:cubicBezTo>
                <a:cubicBezTo>
                  <a:pt x="82148" y="166299"/>
                  <a:pt x="53174" y="77755"/>
                  <a:pt x="3553" y="4306"/>
                </a:cubicBezTo>
                <a:lnTo>
                  <a:pt x="0" y="0"/>
                </a:lnTo>
                <a:close/>
              </a:path>
            </a:pathLst>
          </a:custGeom>
          <a:solidFill>
            <a:srgbClr val="44546A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7F5C425F-DA8B-4B02-90C3-4E40C8BD4C7F}"/>
              </a:ext>
            </a:extLst>
          </p:cNvPr>
          <p:cNvSpPr/>
          <p:nvPr/>
        </p:nvSpPr>
        <p:spPr>
          <a:xfrm>
            <a:off x="428227" y="65092"/>
            <a:ext cx="863269" cy="863269"/>
          </a:xfrm>
          <a:prstGeom prst="ellipse">
            <a:avLst/>
          </a:prstGeom>
          <a:solidFill>
            <a:srgbClr val="44546A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5" name="Graphic 34" descr="Circles with lines">
            <a:extLst>
              <a:ext uri="{FF2B5EF4-FFF2-40B4-BE49-F238E27FC236}">
                <a16:creationId xmlns:a16="http://schemas.microsoft.com/office/drawing/2014/main" xmlns="" id="{E3219130-030B-40CA-AAC7-037D7038F8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12047" y="148912"/>
            <a:ext cx="695628" cy="695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9EAF75DF-1CB7-44D4-8C8F-5E77C9022457}"/>
              </a:ext>
            </a:extLst>
          </p:cNvPr>
          <p:cNvSpPr txBox="1"/>
          <p:nvPr/>
        </p:nvSpPr>
        <p:spPr>
          <a:xfrm>
            <a:off x="1719723" y="244827"/>
            <a:ext cx="3525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Implications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97F921CB-9FC9-44CB-9082-94D3C806E88C}"/>
              </a:ext>
            </a:extLst>
          </p:cNvPr>
          <p:cNvCxnSpPr>
            <a:cxnSpLocks/>
          </p:cNvCxnSpPr>
          <p:nvPr/>
        </p:nvCxnSpPr>
        <p:spPr>
          <a:xfrm>
            <a:off x="5411930" y="496727"/>
            <a:ext cx="3591393" cy="9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iamond 13">
            <a:extLst>
              <a:ext uri="{FF2B5EF4-FFF2-40B4-BE49-F238E27FC236}">
                <a16:creationId xmlns:a16="http://schemas.microsoft.com/office/drawing/2014/main" xmlns="" id="{B618BA05-3CDA-46F4-AAC3-64B5D943B1D0}"/>
              </a:ext>
            </a:extLst>
          </p:cNvPr>
          <p:cNvSpPr/>
          <p:nvPr/>
        </p:nvSpPr>
        <p:spPr>
          <a:xfrm>
            <a:off x="8085605" y="1126773"/>
            <a:ext cx="1058395" cy="1083212"/>
          </a:xfrm>
          <a:prstGeom prst="diamond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4CCC664B-3DA7-4229-9C4D-7E790CD75A2A}"/>
              </a:ext>
            </a:extLst>
          </p:cNvPr>
          <p:cNvSpPr/>
          <p:nvPr/>
        </p:nvSpPr>
        <p:spPr>
          <a:xfrm>
            <a:off x="561893" y="1406769"/>
            <a:ext cx="3191634" cy="523220"/>
          </a:xfrm>
          <a:prstGeom prst="roundRect">
            <a:avLst>
              <a:gd name="adj" fmla="val 38176"/>
            </a:avLst>
          </a:prstGeom>
          <a:solidFill>
            <a:srgbClr val="DCB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xmlns="" id="{2E8AEB60-2E20-4E08-BC8E-62D4F6C4886E}"/>
              </a:ext>
            </a:extLst>
          </p:cNvPr>
          <p:cNvSpPr/>
          <p:nvPr/>
        </p:nvSpPr>
        <p:spPr>
          <a:xfrm>
            <a:off x="32696" y="1126773"/>
            <a:ext cx="1058395" cy="1083212"/>
          </a:xfrm>
          <a:prstGeom prst="diamond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24647ABA-939E-4BE8-9A22-F4E31EB34856}"/>
              </a:ext>
            </a:extLst>
          </p:cNvPr>
          <p:cNvCxnSpPr/>
          <p:nvPr/>
        </p:nvCxnSpPr>
        <p:spPr>
          <a:xfrm>
            <a:off x="4431323" y="1378673"/>
            <a:ext cx="0" cy="4586029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xmlns="" id="{0D09F836-04A7-494D-BC3D-F99E4E430A9F}"/>
              </a:ext>
            </a:extLst>
          </p:cNvPr>
          <p:cNvSpPr/>
          <p:nvPr/>
        </p:nvSpPr>
        <p:spPr>
          <a:xfrm>
            <a:off x="238336" y="1344822"/>
            <a:ext cx="647114" cy="64711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0350E57E-BD8B-40A6-AC7C-4A47213BE603}"/>
              </a:ext>
            </a:extLst>
          </p:cNvPr>
          <p:cNvSpPr/>
          <p:nvPr/>
        </p:nvSpPr>
        <p:spPr>
          <a:xfrm>
            <a:off x="8291245" y="1344822"/>
            <a:ext cx="647114" cy="647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19132EF-650B-453D-916C-D1E3037CFFAA}"/>
              </a:ext>
            </a:extLst>
          </p:cNvPr>
          <p:cNvSpPr txBox="1"/>
          <p:nvPr/>
        </p:nvSpPr>
        <p:spPr>
          <a:xfrm>
            <a:off x="379372" y="1492972"/>
            <a:ext cx="51204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E3E3C0E1-9D52-4F8B-A1CF-4142F2207CAC}"/>
              </a:ext>
            </a:extLst>
          </p:cNvPr>
          <p:cNvSpPr txBox="1"/>
          <p:nvPr/>
        </p:nvSpPr>
        <p:spPr>
          <a:xfrm>
            <a:off x="8443703" y="1468324"/>
            <a:ext cx="512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49CC1AB-895C-4CA6-86B5-2393E21BFDEE}"/>
              </a:ext>
            </a:extLst>
          </p:cNvPr>
          <p:cNvSpPr txBox="1"/>
          <p:nvPr/>
        </p:nvSpPr>
        <p:spPr>
          <a:xfrm>
            <a:off x="1357632" y="1440228"/>
            <a:ext cx="2129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High Humidity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8E024C51-485F-481F-A5EC-0E7F9CEABFA4}"/>
              </a:ext>
            </a:extLst>
          </p:cNvPr>
          <p:cNvSpPr txBox="1"/>
          <p:nvPr/>
        </p:nvSpPr>
        <p:spPr>
          <a:xfrm>
            <a:off x="5913924" y="1411126"/>
            <a:ext cx="2129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Low Humidity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FFDCB24-05E1-4D8B-B4B2-4456FCC87E6C}"/>
              </a:ext>
            </a:extLst>
          </p:cNvPr>
          <p:cNvSpPr txBox="1"/>
          <p:nvPr/>
        </p:nvSpPr>
        <p:spPr>
          <a:xfrm>
            <a:off x="635393" y="2280084"/>
            <a:ext cx="3191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Affect Crop quality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9BF9C707-EB0C-4842-8427-89DF5474900D}"/>
              </a:ext>
            </a:extLst>
          </p:cNvPr>
          <p:cNvSpPr txBox="1"/>
          <p:nvPr/>
        </p:nvSpPr>
        <p:spPr>
          <a:xfrm>
            <a:off x="635393" y="2918806"/>
            <a:ext cx="3191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Fungal Disease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3FD7A88B-E23A-4EF0-AA0C-15CB3E37F806}"/>
              </a:ext>
            </a:extLst>
          </p:cNvPr>
          <p:cNvSpPr txBox="1"/>
          <p:nvPr/>
        </p:nvSpPr>
        <p:spPr>
          <a:xfrm>
            <a:off x="635393" y="3557528"/>
            <a:ext cx="3191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Pollination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F97B8E5C-EC76-48F6-B405-11D2C7C0264C}"/>
              </a:ext>
            </a:extLst>
          </p:cNvPr>
          <p:cNvSpPr txBox="1"/>
          <p:nvPr/>
        </p:nvSpPr>
        <p:spPr>
          <a:xfrm>
            <a:off x="635392" y="4248489"/>
            <a:ext cx="3191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Photosynthesis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6B10D3AC-0743-43F7-9235-A749DD597A10}"/>
              </a:ext>
            </a:extLst>
          </p:cNvPr>
          <p:cNvSpPr txBox="1"/>
          <p:nvPr/>
        </p:nvSpPr>
        <p:spPr>
          <a:xfrm>
            <a:off x="635391" y="4861113"/>
            <a:ext cx="3191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Calcium deficiency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xmlns="" id="{B1A732DC-8E37-4DB9-A2BA-144588A6B5A7}"/>
              </a:ext>
            </a:extLst>
          </p:cNvPr>
          <p:cNvSpPr/>
          <p:nvPr/>
        </p:nvSpPr>
        <p:spPr>
          <a:xfrm>
            <a:off x="280669" y="2399141"/>
            <a:ext cx="231378" cy="26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xmlns="" id="{70F3EFC2-5F00-439C-9A6B-47EEC16612B3}"/>
              </a:ext>
            </a:extLst>
          </p:cNvPr>
          <p:cNvSpPr/>
          <p:nvPr/>
        </p:nvSpPr>
        <p:spPr>
          <a:xfrm>
            <a:off x="280669" y="3049611"/>
            <a:ext cx="231378" cy="26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xmlns="" id="{BC0B8961-00B8-4A7B-833D-9B1CA7A7AB23}"/>
              </a:ext>
            </a:extLst>
          </p:cNvPr>
          <p:cNvSpPr/>
          <p:nvPr/>
        </p:nvSpPr>
        <p:spPr>
          <a:xfrm>
            <a:off x="280669" y="3686872"/>
            <a:ext cx="231378" cy="26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xmlns="" id="{88F4EAB4-8A1C-4CE7-9820-96E2FC3B843D}"/>
              </a:ext>
            </a:extLst>
          </p:cNvPr>
          <p:cNvSpPr/>
          <p:nvPr/>
        </p:nvSpPr>
        <p:spPr>
          <a:xfrm>
            <a:off x="280669" y="4429370"/>
            <a:ext cx="231378" cy="26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xmlns="" id="{8926FE1E-F3AE-4505-99E4-F131990C390B}"/>
              </a:ext>
            </a:extLst>
          </p:cNvPr>
          <p:cNvSpPr/>
          <p:nvPr/>
        </p:nvSpPr>
        <p:spPr>
          <a:xfrm>
            <a:off x="280669" y="5055967"/>
            <a:ext cx="231378" cy="26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1B8F933-24C7-4E13-AAD9-FD4AF760231C}"/>
              </a:ext>
            </a:extLst>
          </p:cNvPr>
          <p:cNvSpPr txBox="1"/>
          <p:nvPr/>
        </p:nvSpPr>
        <p:spPr>
          <a:xfrm>
            <a:off x="5390351" y="2267058"/>
            <a:ext cx="3191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Plant water stress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53A6565A-127A-44AC-BD8D-E57E5ABDF4E2}"/>
              </a:ext>
            </a:extLst>
          </p:cNvPr>
          <p:cNvSpPr txBox="1"/>
          <p:nvPr/>
        </p:nvSpPr>
        <p:spPr>
          <a:xfrm>
            <a:off x="5390351" y="2905780"/>
            <a:ext cx="3612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Closure of Stomata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F981EF78-AE1B-4D01-9DC3-79085345A780}"/>
              </a:ext>
            </a:extLst>
          </p:cNvPr>
          <p:cNvSpPr txBox="1"/>
          <p:nvPr/>
        </p:nvSpPr>
        <p:spPr>
          <a:xfrm>
            <a:off x="5390351" y="3544502"/>
            <a:ext cx="3191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Quality of crops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4EB775A2-3B2C-4959-A410-5D1593ED2C9E}"/>
              </a:ext>
            </a:extLst>
          </p:cNvPr>
          <p:cNvSpPr txBox="1"/>
          <p:nvPr/>
        </p:nvSpPr>
        <p:spPr>
          <a:xfrm>
            <a:off x="5390350" y="4235463"/>
            <a:ext cx="3191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Photosynthesis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xmlns="" id="{01AB7A46-C261-49ED-BCA3-198227DD2BE7}"/>
              </a:ext>
            </a:extLst>
          </p:cNvPr>
          <p:cNvSpPr/>
          <p:nvPr/>
        </p:nvSpPr>
        <p:spPr>
          <a:xfrm>
            <a:off x="5035627" y="2386115"/>
            <a:ext cx="231378" cy="26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xmlns="" id="{DE0B0FDA-FB12-4E93-863F-79427AA64D1F}"/>
              </a:ext>
            </a:extLst>
          </p:cNvPr>
          <p:cNvSpPr/>
          <p:nvPr/>
        </p:nvSpPr>
        <p:spPr>
          <a:xfrm>
            <a:off x="5035627" y="3673846"/>
            <a:ext cx="231378" cy="26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xmlns="" id="{BFE6D8BA-C825-42FF-855C-6DC693588DFD}"/>
              </a:ext>
            </a:extLst>
          </p:cNvPr>
          <p:cNvSpPr/>
          <p:nvPr/>
        </p:nvSpPr>
        <p:spPr>
          <a:xfrm>
            <a:off x="5035627" y="3057719"/>
            <a:ext cx="231378" cy="26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xmlns="" id="{FF293E35-50F9-4B5C-A1D7-02CE9EC9FC83}"/>
              </a:ext>
            </a:extLst>
          </p:cNvPr>
          <p:cNvSpPr/>
          <p:nvPr/>
        </p:nvSpPr>
        <p:spPr>
          <a:xfrm>
            <a:off x="5013460" y="4358393"/>
            <a:ext cx="231378" cy="26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626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dirty="0"/>
              <a:t>7</a:t>
            </a:r>
            <a:endParaRPr sz="3200" dirty="0"/>
          </a:p>
        </p:txBody>
      </p:sp>
      <p:sp>
        <p:nvSpPr>
          <p:cNvPr id="352" name="Google Shape;352;p3"/>
          <p:cNvSpPr/>
          <p:nvPr/>
        </p:nvSpPr>
        <p:spPr>
          <a:xfrm>
            <a:off x="-1686560" y="1"/>
            <a:ext cx="1686560" cy="7620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de-DE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de-DE" sz="1800" b="1" dirty="0">
                <a:solidFill>
                  <a:schemeClr val="lt1"/>
                </a:solidFill>
              </a:rPr>
              <a:t>THE GREENS</a:t>
            </a:r>
            <a:r>
              <a:rPr lang="de-DE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xmlns="" id="{2DE57AA7-3A73-4595-A295-619D7695EE4F}"/>
              </a:ext>
            </a:extLst>
          </p:cNvPr>
          <p:cNvSpPr/>
          <p:nvPr/>
        </p:nvSpPr>
        <p:spPr>
          <a:xfrm>
            <a:off x="1333113" y="235117"/>
            <a:ext cx="4078817" cy="523220"/>
          </a:xfrm>
          <a:custGeom>
            <a:avLst/>
            <a:gdLst>
              <a:gd name="connsiteX0" fmla="*/ 0 w 4078817"/>
              <a:gd name="connsiteY0" fmla="*/ 0 h 523220"/>
              <a:gd name="connsiteX1" fmla="*/ 3817207 w 4078817"/>
              <a:gd name="connsiteY1" fmla="*/ 0 h 523220"/>
              <a:gd name="connsiteX2" fmla="*/ 4078817 w 4078817"/>
              <a:gd name="connsiteY2" fmla="*/ 261610 h 523220"/>
              <a:gd name="connsiteX3" fmla="*/ 3817207 w 4078817"/>
              <a:gd name="connsiteY3" fmla="*/ 523220 h 523220"/>
              <a:gd name="connsiteX4" fmla="*/ 0 w 4078817"/>
              <a:gd name="connsiteY4" fmla="*/ 523220 h 523220"/>
              <a:gd name="connsiteX5" fmla="*/ 3553 w 4078817"/>
              <a:gd name="connsiteY5" fmla="*/ 518914 h 523220"/>
              <a:gd name="connsiteX6" fmla="*/ 82148 w 4078817"/>
              <a:gd name="connsiteY6" fmla="*/ 261610 h 523220"/>
              <a:gd name="connsiteX7" fmla="*/ 3553 w 4078817"/>
              <a:gd name="connsiteY7" fmla="*/ 4306 h 523220"/>
              <a:gd name="connsiteX8" fmla="*/ 0 w 4078817"/>
              <a:gd name="connsiteY8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8817" h="523220">
                <a:moveTo>
                  <a:pt x="0" y="0"/>
                </a:moveTo>
                <a:lnTo>
                  <a:pt x="3817207" y="0"/>
                </a:lnTo>
                <a:cubicBezTo>
                  <a:pt x="3961690" y="0"/>
                  <a:pt x="4078817" y="117127"/>
                  <a:pt x="4078817" y="261610"/>
                </a:cubicBezTo>
                <a:cubicBezTo>
                  <a:pt x="4078817" y="406093"/>
                  <a:pt x="3961690" y="523220"/>
                  <a:pt x="3817207" y="523220"/>
                </a:cubicBezTo>
                <a:lnTo>
                  <a:pt x="0" y="523220"/>
                </a:lnTo>
                <a:lnTo>
                  <a:pt x="3553" y="518914"/>
                </a:lnTo>
                <a:cubicBezTo>
                  <a:pt x="53174" y="445465"/>
                  <a:pt x="82148" y="356921"/>
                  <a:pt x="82148" y="261610"/>
                </a:cubicBezTo>
                <a:cubicBezTo>
                  <a:pt x="82148" y="166299"/>
                  <a:pt x="53174" y="77755"/>
                  <a:pt x="3553" y="4306"/>
                </a:cubicBezTo>
                <a:lnTo>
                  <a:pt x="0" y="0"/>
                </a:lnTo>
                <a:close/>
              </a:path>
            </a:pathLst>
          </a:custGeom>
          <a:solidFill>
            <a:srgbClr val="44546A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7F5C425F-DA8B-4B02-90C3-4E40C8BD4C7F}"/>
              </a:ext>
            </a:extLst>
          </p:cNvPr>
          <p:cNvSpPr/>
          <p:nvPr/>
        </p:nvSpPr>
        <p:spPr>
          <a:xfrm>
            <a:off x="428227" y="65092"/>
            <a:ext cx="863269" cy="863269"/>
          </a:xfrm>
          <a:prstGeom prst="ellipse">
            <a:avLst/>
          </a:prstGeom>
          <a:solidFill>
            <a:srgbClr val="44546A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5" name="Graphic 34" descr="Circles with lines">
            <a:extLst>
              <a:ext uri="{FF2B5EF4-FFF2-40B4-BE49-F238E27FC236}">
                <a16:creationId xmlns:a16="http://schemas.microsoft.com/office/drawing/2014/main" xmlns="" id="{E3219130-030B-40CA-AAC7-037D7038F8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12047" y="148912"/>
            <a:ext cx="695628" cy="695628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97F921CB-9FC9-44CB-9082-94D3C806E88C}"/>
              </a:ext>
            </a:extLst>
          </p:cNvPr>
          <p:cNvCxnSpPr>
            <a:cxnSpLocks/>
          </p:cNvCxnSpPr>
          <p:nvPr/>
        </p:nvCxnSpPr>
        <p:spPr>
          <a:xfrm>
            <a:off x="5411930" y="496727"/>
            <a:ext cx="3591393" cy="9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CB1AAF5-5B69-43E0-9AFD-6331E40F3BE2}"/>
              </a:ext>
            </a:extLst>
          </p:cNvPr>
          <p:cNvSpPr txBox="1"/>
          <p:nvPr/>
        </p:nvSpPr>
        <p:spPr>
          <a:xfrm>
            <a:off x="1375316" y="235117"/>
            <a:ext cx="4293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Deep Dive on Solution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FE987B66-3F07-4954-81F4-7F02C8CF6A36}"/>
              </a:ext>
            </a:extLst>
          </p:cNvPr>
          <p:cNvSpPr/>
          <p:nvPr/>
        </p:nvSpPr>
        <p:spPr>
          <a:xfrm>
            <a:off x="239052" y="2061980"/>
            <a:ext cx="1197430" cy="13223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30C9C4F0-8669-4533-9444-CD50DC6A13E2}"/>
              </a:ext>
            </a:extLst>
          </p:cNvPr>
          <p:cNvSpPr/>
          <p:nvPr/>
        </p:nvSpPr>
        <p:spPr>
          <a:xfrm>
            <a:off x="2024053" y="2115844"/>
            <a:ext cx="1197430" cy="13223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0C8F0859-6747-4F30-AEB1-3C71F5D44787}"/>
              </a:ext>
            </a:extLst>
          </p:cNvPr>
          <p:cNvSpPr/>
          <p:nvPr/>
        </p:nvSpPr>
        <p:spPr>
          <a:xfrm>
            <a:off x="3834974" y="2115844"/>
            <a:ext cx="1197430" cy="13223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326D8757-302D-4BF5-930A-F1EC50385EE3}"/>
              </a:ext>
            </a:extLst>
          </p:cNvPr>
          <p:cNvSpPr/>
          <p:nvPr/>
        </p:nvSpPr>
        <p:spPr>
          <a:xfrm>
            <a:off x="5668694" y="2117186"/>
            <a:ext cx="1197430" cy="13223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029CD870-A782-42DA-9751-CA98F3CEF2E6}"/>
              </a:ext>
            </a:extLst>
          </p:cNvPr>
          <p:cNvSpPr/>
          <p:nvPr/>
        </p:nvSpPr>
        <p:spPr>
          <a:xfrm>
            <a:off x="7493862" y="2115844"/>
            <a:ext cx="1197430" cy="13223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D7E8B807-8E46-4F9A-A5E9-26935F9B5F10}"/>
              </a:ext>
            </a:extLst>
          </p:cNvPr>
          <p:cNvSpPr/>
          <p:nvPr/>
        </p:nvSpPr>
        <p:spPr>
          <a:xfrm flipH="1">
            <a:off x="4096232" y="2409734"/>
            <a:ext cx="674914" cy="678698"/>
          </a:xfrm>
          <a:custGeom>
            <a:avLst/>
            <a:gdLst>
              <a:gd name="connsiteX0" fmla="*/ 310563 w 621125"/>
              <a:gd name="connsiteY0" fmla="*/ 0 h 621126"/>
              <a:gd name="connsiteX1" fmla="*/ 614816 w 621125"/>
              <a:gd name="connsiteY1" fmla="*/ 247974 h 621126"/>
              <a:gd name="connsiteX2" fmla="*/ 621125 w 621125"/>
              <a:gd name="connsiteY2" fmla="*/ 310553 h 621126"/>
              <a:gd name="connsiteX3" fmla="*/ 621125 w 621125"/>
              <a:gd name="connsiteY3" fmla="*/ 310573 h 621126"/>
              <a:gd name="connsiteX4" fmla="*/ 614816 w 621125"/>
              <a:gd name="connsiteY4" fmla="*/ 373152 h 621126"/>
              <a:gd name="connsiteX5" fmla="*/ 310563 w 621125"/>
              <a:gd name="connsiteY5" fmla="*/ 621126 h 621126"/>
              <a:gd name="connsiteX6" fmla="*/ 0 w 621125"/>
              <a:gd name="connsiteY6" fmla="*/ 310563 h 621126"/>
              <a:gd name="connsiteX7" fmla="*/ 310563 w 621125"/>
              <a:gd name="connsiteY7" fmla="*/ 0 h 621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1125" h="621126">
                <a:moveTo>
                  <a:pt x="310563" y="0"/>
                </a:moveTo>
                <a:cubicBezTo>
                  <a:pt x="460642" y="0"/>
                  <a:pt x="585858" y="106456"/>
                  <a:pt x="614816" y="247974"/>
                </a:cubicBezTo>
                <a:lnTo>
                  <a:pt x="621125" y="310553"/>
                </a:lnTo>
                <a:lnTo>
                  <a:pt x="621125" y="310573"/>
                </a:lnTo>
                <a:lnTo>
                  <a:pt x="614816" y="373152"/>
                </a:lnTo>
                <a:cubicBezTo>
                  <a:pt x="585858" y="514671"/>
                  <a:pt x="460642" y="621126"/>
                  <a:pt x="310563" y="621126"/>
                </a:cubicBezTo>
                <a:cubicBezTo>
                  <a:pt x="139044" y="621126"/>
                  <a:pt x="0" y="482082"/>
                  <a:pt x="0" y="310563"/>
                </a:cubicBezTo>
                <a:cubicBezTo>
                  <a:pt x="0" y="139044"/>
                  <a:pt x="139044" y="0"/>
                  <a:pt x="31056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A15DBB8-A46E-4B7C-8F32-BB36863A2F24}"/>
              </a:ext>
            </a:extLst>
          </p:cNvPr>
          <p:cNvSpPr txBox="1"/>
          <p:nvPr/>
        </p:nvSpPr>
        <p:spPr>
          <a:xfrm>
            <a:off x="5658367" y="544336"/>
            <a:ext cx="3048854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/>
              <a:t>ML WORKFLOW</a:t>
            </a:r>
          </a:p>
        </p:txBody>
      </p:sp>
      <p:pic>
        <p:nvPicPr>
          <p:cNvPr id="58" name="Graphic 57" descr="Database">
            <a:extLst>
              <a:ext uri="{FF2B5EF4-FFF2-40B4-BE49-F238E27FC236}">
                <a16:creationId xmlns:a16="http://schemas.microsoft.com/office/drawing/2014/main" xmlns="" id="{208A0611-6F91-4386-BCDF-E2185651DE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5406" y="2409734"/>
            <a:ext cx="717192" cy="717192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453D4F4A-2D19-45B6-AF40-0FB3F9325CFE}"/>
              </a:ext>
            </a:extLst>
          </p:cNvPr>
          <p:cNvSpPr txBox="1"/>
          <p:nvPr/>
        </p:nvSpPr>
        <p:spPr>
          <a:xfrm>
            <a:off x="0" y="1563725"/>
            <a:ext cx="185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Prepare Data</a:t>
            </a:r>
          </a:p>
        </p:txBody>
      </p:sp>
      <p:pic>
        <p:nvPicPr>
          <p:cNvPr id="63" name="Graphic 62" descr="Head with gears">
            <a:extLst>
              <a:ext uri="{FF2B5EF4-FFF2-40B4-BE49-F238E27FC236}">
                <a16:creationId xmlns:a16="http://schemas.microsoft.com/office/drawing/2014/main" xmlns="" id="{02FA696D-29F0-46EA-A95F-E54F954189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202380" y="2319826"/>
            <a:ext cx="914400" cy="9144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500B7BC6-4527-4406-8D07-67833C30421D}"/>
              </a:ext>
            </a:extLst>
          </p:cNvPr>
          <p:cNvSpPr txBox="1"/>
          <p:nvPr/>
        </p:nvSpPr>
        <p:spPr>
          <a:xfrm>
            <a:off x="1731901" y="1542530"/>
            <a:ext cx="185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Train Model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2FC54048-3C32-4DEC-8DB4-579589E161CB}"/>
              </a:ext>
            </a:extLst>
          </p:cNvPr>
          <p:cNvSpPr txBox="1"/>
          <p:nvPr/>
        </p:nvSpPr>
        <p:spPr>
          <a:xfrm>
            <a:off x="3556572" y="1542530"/>
            <a:ext cx="185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Validate Model</a:t>
            </a:r>
          </a:p>
        </p:txBody>
      </p:sp>
      <p:pic>
        <p:nvPicPr>
          <p:cNvPr id="65" name="Graphic 64" descr="Braille">
            <a:extLst>
              <a:ext uri="{FF2B5EF4-FFF2-40B4-BE49-F238E27FC236}">
                <a16:creationId xmlns:a16="http://schemas.microsoft.com/office/drawing/2014/main" xmlns="" id="{6B6A985A-3223-49A5-80FF-DD6D5C6604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48363" y="2551604"/>
            <a:ext cx="527368" cy="527368"/>
          </a:xfrm>
          <a:prstGeom prst="rect">
            <a:avLst/>
          </a:prstGeom>
        </p:spPr>
      </p:pic>
      <p:pic>
        <p:nvPicPr>
          <p:cNvPr id="69" name="Graphic 68" descr="Smart Phone">
            <a:extLst>
              <a:ext uri="{FF2B5EF4-FFF2-40B4-BE49-F238E27FC236}">
                <a16:creationId xmlns:a16="http://schemas.microsoft.com/office/drawing/2014/main" xmlns="" id="{F5A1D0C1-2516-4216-B451-05390B687D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88816" y="2803113"/>
            <a:ext cx="548634" cy="548634"/>
          </a:xfrm>
          <a:prstGeom prst="rect">
            <a:avLst/>
          </a:prstGeom>
        </p:spPr>
      </p:pic>
      <p:pic>
        <p:nvPicPr>
          <p:cNvPr id="71" name="Graphic 70" descr="Monitor">
            <a:extLst>
              <a:ext uri="{FF2B5EF4-FFF2-40B4-BE49-F238E27FC236}">
                <a16:creationId xmlns:a16="http://schemas.microsoft.com/office/drawing/2014/main" xmlns="" id="{2515144D-4D20-45FF-A514-0EBAA68CEC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946965" y="2144908"/>
            <a:ext cx="632336" cy="632336"/>
          </a:xfrm>
          <a:prstGeom prst="rect">
            <a:avLst/>
          </a:prstGeom>
        </p:spPr>
      </p:pic>
      <p:pic>
        <p:nvPicPr>
          <p:cNvPr id="73" name="Graphic 72" descr="Partial sun">
            <a:extLst>
              <a:ext uri="{FF2B5EF4-FFF2-40B4-BE49-F238E27FC236}">
                <a16:creationId xmlns:a16="http://schemas.microsoft.com/office/drawing/2014/main" xmlns="" id="{F9B9C3ED-0C01-407E-8758-9364433FB8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988816" y="3984098"/>
            <a:ext cx="595314" cy="595314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1328260F-E0A8-4A9B-A3FF-900E9D34508B}"/>
              </a:ext>
            </a:extLst>
          </p:cNvPr>
          <p:cNvSpPr txBox="1"/>
          <p:nvPr/>
        </p:nvSpPr>
        <p:spPr>
          <a:xfrm>
            <a:off x="5405444" y="1506644"/>
            <a:ext cx="185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Deploy Model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0EA6B216-983F-435A-B256-7545C450E429}"/>
              </a:ext>
            </a:extLst>
          </p:cNvPr>
          <p:cNvSpPr txBox="1"/>
          <p:nvPr/>
        </p:nvSpPr>
        <p:spPr>
          <a:xfrm>
            <a:off x="7223629" y="1506644"/>
            <a:ext cx="185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Monitor Model</a:t>
            </a:r>
          </a:p>
        </p:txBody>
      </p:sp>
      <p:pic>
        <p:nvPicPr>
          <p:cNvPr id="17" name="Graphic 16" descr="Checkmark">
            <a:extLst>
              <a:ext uri="{FF2B5EF4-FFF2-40B4-BE49-F238E27FC236}">
                <a16:creationId xmlns:a16="http://schemas.microsoft.com/office/drawing/2014/main" xmlns="" id="{B905F20A-E4F6-4D0F-B589-5AADACBF1EC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4246028" y="2561421"/>
            <a:ext cx="375322" cy="375322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xmlns="" id="{7CDBED7A-CDE5-4788-8003-B1E3E75AD23C}"/>
              </a:ext>
            </a:extLst>
          </p:cNvPr>
          <p:cNvCxnSpPr>
            <a:stCxn id="58" idx="3"/>
            <a:endCxn id="46" idx="1"/>
          </p:cNvCxnSpPr>
          <p:nvPr/>
        </p:nvCxnSpPr>
        <p:spPr>
          <a:xfrm>
            <a:off x="1482598" y="2768330"/>
            <a:ext cx="541455" cy="8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xmlns="" id="{1B6836D3-6DC7-40CC-9A36-8B7022CD9F74}"/>
              </a:ext>
            </a:extLst>
          </p:cNvPr>
          <p:cNvCxnSpPr>
            <a:stCxn id="46" idx="3"/>
            <a:endCxn id="49" idx="1"/>
          </p:cNvCxnSpPr>
          <p:nvPr/>
        </p:nvCxnSpPr>
        <p:spPr>
          <a:xfrm>
            <a:off x="3221483" y="2777026"/>
            <a:ext cx="6134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xmlns="" id="{954E4B44-AC6C-4ABB-9344-202D070B63C1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5032404" y="2777026"/>
            <a:ext cx="636290" cy="1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xmlns="" id="{189E2744-F59D-46C3-BC3D-2ED47F8B2AEB}"/>
              </a:ext>
            </a:extLst>
          </p:cNvPr>
          <p:cNvCxnSpPr>
            <a:stCxn id="50" idx="3"/>
            <a:endCxn id="51" idx="1"/>
          </p:cNvCxnSpPr>
          <p:nvPr/>
        </p:nvCxnSpPr>
        <p:spPr>
          <a:xfrm flipV="1">
            <a:off x="6866124" y="2777026"/>
            <a:ext cx="627738" cy="1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Graphic 90" descr="Research">
            <a:extLst>
              <a:ext uri="{FF2B5EF4-FFF2-40B4-BE49-F238E27FC236}">
                <a16:creationId xmlns:a16="http://schemas.microsoft.com/office/drawing/2014/main" xmlns="" id="{3623D401-3026-4C0A-A488-75B6E19066F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7664168" y="2249327"/>
            <a:ext cx="626856" cy="626856"/>
          </a:xfrm>
          <a:prstGeom prst="rect">
            <a:avLst/>
          </a:prstGeom>
        </p:spPr>
      </p:pic>
      <p:pic>
        <p:nvPicPr>
          <p:cNvPr id="93" name="Graphic 92" descr="Statistics">
            <a:extLst>
              <a:ext uri="{FF2B5EF4-FFF2-40B4-BE49-F238E27FC236}">
                <a16:creationId xmlns:a16="http://schemas.microsoft.com/office/drawing/2014/main" xmlns="" id="{E03F686F-503F-44E9-B1BE-8C0E32C9D26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8130307" y="2803113"/>
            <a:ext cx="564140" cy="564140"/>
          </a:xfrm>
          <a:prstGeom prst="rect">
            <a:avLst/>
          </a:prstGeom>
        </p:spPr>
      </p:pic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1B5A25F3-F2B3-4F1E-B175-010369890575}"/>
              </a:ext>
            </a:extLst>
          </p:cNvPr>
          <p:cNvSpPr/>
          <p:nvPr/>
        </p:nvSpPr>
        <p:spPr>
          <a:xfrm>
            <a:off x="5827710" y="3828760"/>
            <a:ext cx="879398" cy="971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xmlns="" id="{2F0E6BC2-37B3-4E2A-9833-A2339C47041B}"/>
              </a:ext>
            </a:extLst>
          </p:cNvPr>
          <p:cNvCxnSpPr>
            <a:cxnSpLocks/>
            <a:stCxn id="98" idx="0"/>
            <a:endCxn id="50" idx="2"/>
          </p:cNvCxnSpPr>
          <p:nvPr/>
        </p:nvCxnSpPr>
        <p:spPr>
          <a:xfrm flipV="1">
            <a:off x="6267409" y="3439550"/>
            <a:ext cx="0" cy="389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9BD8ACFB-10B1-43C1-8847-80A2170D7AE3}"/>
              </a:ext>
            </a:extLst>
          </p:cNvPr>
          <p:cNvSpPr txBox="1"/>
          <p:nvPr/>
        </p:nvSpPr>
        <p:spPr>
          <a:xfrm>
            <a:off x="5708849" y="4895415"/>
            <a:ext cx="1430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Openweather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xmlns="" id="{F57C60A9-1EDD-4BE8-939C-22A9C3AAFBC5}"/>
              </a:ext>
            </a:extLst>
          </p:cNvPr>
          <p:cNvSpPr txBox="1"/>
          <p:nvPr/>
        </p:nvSpPr>
        <p:spPr>
          <a:xfrm>
            <a:off x="2060865" y="3528996"/>
            <a:ext cx="1197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Regression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xmlns="" id="{FB4F6510-E0AD-4618-B79D-2890DBEB4CB1}"/>
              </a:ext>
            </a:extLst>
          </p:cNvPr>
          <p:cNvSpPr txBox="1"/>
          <p:nvPr/>
        </p:nvSpPr>
        <p:spPr>
          <a:xfrm>
            <a:off x="2060865" y="3828760"/>
            <a:ext cx="1197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series forecasting</a:t>
            </a:r>
          </a:p>
        </p:txBody>
      </p:sp>
      <p:cxnSp>
        <p:nvCxnSpPr>
          <p:cNvPr id="117" name="Connector: Curved 116">
            <a:extLst>
              <a:ext uri="{FF2B5EF4-FFF2-40B4-BE49-F238E27FC236}">
                <a16:creationId xmlns:a16="http://schemas.microsoft.com/office/drawing/2014/main" xmlns="" id="{C0B369D1-F57B-4244-A764-DA1305E4B1CD}"/>
              </a:ext>
            </a:extLst>
          </p:cNvPr>
          <p:cNvCxnSpPr>
            <a:stCxn id="46" idx="1"/>
            <a:endCxn id="118" idx="1"/>
          </p:cNvCxnSpPr>
          <p:nvPr/>
        </p:nvCxnSpPr>
        <p:spPr>
          <a:xfrm rot="10800000" flipH="1" flipV="1">
            <a:off x="2024053" y="2777026"/>
            <a:ext cx="36812" cy="1313344"/>
          </a:xfrm>
          <a:prstGeom prst="curvedConnector3">
            <a:avLst>
              <a:gd name="adj1" fmla="val -6209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or: Curved 121">
            <a:extLst>
              <a:ext uri="{FF2B5EF4-FFF2-40B4-BE49-F238E27FC236}">
                <a16:creationId xmlns:a16="http://schemas.microsoft.com/office/drawing/2014/main" xmlns="" id="{F5113CAF-5565-4131-96C2-16D9924837B8}"/>
              </a:ext>
            </a:extLst>
          </p:cNvPr>
          <p:cNvCxnSpPr>
            <a:stCxn id="46" idx="3"/>
            <a:endCxn id="118" idx="3"/>
          </p:cNvCxnSpPr>
          <p:nvPr/>
        </p:nvCxnSpPr>
        <p:spPr>
          <a:xfrm>
            <a:off x="3221483" y="2777026"/>
            <a:ext cx="36812" cy="1313344"/>
          </a:xfrm>
          <a:prstGeom prst="curvedConnector3">
            <a:avLst>
              <a:gd name="adj1" fmla="val 7209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889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8A0FA7C-18D7-47B7-BC9A-610ACFADB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52" y="2540304"/>
            <a:ext cx="6759944" cy="3696362"/>
          </a:xfrm>
          <a:prstGeom prst="rect">
            <a:avLst/>
          </a:prstGeom>
        </p:spPr>
      </p:pic>
      <p:sp>
        <p:nvSpPr>
          <p:cNvPr id="350" name="Google Shape;350;p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dirty="0"/>
              <a:t>8</a:t>
            </a:r>
            <a:endParaRPr sz="3200" dirty="0"/>
          </a:p>
        </p:txBody>
      </p:sp>
      <p:sp>
        <p:nvSpPr>
          <p:cNvPr id="352" name="Google Shape;352;p3"/>
          <p:cNvSpPr/>
          <p:nvPr/>
        </p:nvSpPr>
        <p:spPr>
          <a:xfrm>
            <a:off x="-1686560" y="1"/>
            <a:ext cx="1686560" cy="7620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de-DE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de-DE" sz="1800" b="1" dirty="0">
                <a:solidFill>
                  <a:schemeClr val="lt1"/>
                </a:solidFill>
              </a:rPr>
              <a:t>THE GREENS</a:t>
            </a:r>
            <a:r>
              <a:rPr lang="de-DE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xmlns="" id="{2DE57AA7-3A73-4595-A295-619D7695EE4F}"/>
              </a:ext>
            </a:extLst>
          </p:cNvPr>
          <p:cNvSpPr/>
          <p:nvPr/>
        </p:nvSpPr>
        <p:spPr>
          <a:xfrm>
            <a:off x="1333113" y="235117"/>
            <a:ext cx="4078817" cy="523220"/>
          </a:xfrm>
          <a:custGeom>
            <a:avLst/>
            <a:gdLst>
              <a:gd name="connsiteX0" fmla="*/ 0 w 4078817"/>
              <a:gd name="connsiteY0" fmla="*/ 0 h 523220"/>
              <a:gd name="connsiteX1" fmla="*/ 3817207 w 4078817"/>
              <a:gd name="connsiteY1" fmla="*/ 0 h 523220"/>
              <a:gd name="connsiteX2" fmla="*/ 4078817 w 4078817"/>
              <a:gd name="connsiteY2" fmla="*/ 261610 h 523220"/>
              <a:gd name="connsiteX3" fmla="*/ 3817207 w 4078817"/>
              <a:gd name="connsiteY3" fmla="*/ 523220 h 523220"/>
              <a:gd name="connsiteX4" fmla="*/ 0 w 4078817"/>
              <a:gd name="connsiteY4" fmla="*/ 523220 h 523220"/>
              <a:gd name="connsiteX5" fmla="*/ 3553 w 4078817"/>
              <a:gd name="connsiteY5" fmla="*/ 518914 h 523220"/>
              <a:gd name="connsiteX6" fmla="*/ 82148 w 4078817"/>
              <a:gd name="connsiteY6" fmla="*/ 261610 h 523220"/>
              <a:gd name="connsiteX7" fmla="*/ 3553 w 4078817"/>
              <a:gd name="connsiteY7" fmla="*/ 4306 h 523220"/>
              <a:gd name="connsiteX8" fmla="*/ 0 w 4078817"/>
              <a:gd name="connsiteY8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8817" h="523220">
                <a:moveTo>
                  <a:pt x="0" y="0"/>
                </a:moveTo>
                <a:lnTo>
                  <a:pt x="3817207" y="0"/>
                </a:lnTo>
                <a:cubicBezTo>
                  <a:pt x="3961690" y="0"/>
                  <a:pt x="4078817" y="117127"/>
                  <a:pt x="4078817" y="261610"/>
                </a:cubicBezTo>
                <a:cubicBezTo>
                  <a:pt x="4078817" y="406093"/>
                  <a:pt x="3961690" y="523220"/>
                  <a:pt x="3817207" y="523220"/>
                </a:cubicBezTo>
                <a:lnTo>
                  <a:pt x="0" y="523220"/>
                </a:lnTo>
                <a:lnTo>
                  <a:pt x="3553" y="518914"/>
                </a:lnTo>
                <a:cubicBezTo>
                  <a:pt x="53174" y="445465"/>
                  <a:pt x="82148" y="356921"/>
                  <a:pt x="82148" y="261610"/>
                </a:cubicBezTo>
                <a:cubicBezTo>
                  <a:pt x="82148" y="166299"/>
                  <a:pt x="53174" y="77755"/>
                  <a:pt x="3553" y="4306"/>
                </a:cubicBezTo>
                <a:lnTo>
                  <a:pt x="0" y="0"/>
                </a:lnTo>
                <a:close/>
              </a:path>
            </a:pathLst>
          </a:custGeom>
          <a:solidFill>
            <a:srgbClr val="44546A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7F5C425F-DA8B-4B02-90C3-4E40C8BD4C7F}"/>
              </a:ext>
            </a:extLst>
          </p:cNvPr>
          <p:cNvSpPr/>
          <p:nvPr/>
        </p:nvSpPr>
        <p:spPr>
          <a:xfrm>
            <a:off x="428227" y="65092"/>
            <a:ext cx="863269" cy="863269"/>
          </a:xfrm>
          <a:prstGeom prst="ellipse">
            <a:avLst/>
          </a:prstGeom>
          <a:solidFill>
            <a:srgbClr val="44546A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5" name="Graphic 34" descr="Circles with lines">
            <a:extLst>
              <a:ext uri="{FF2B5EF4-FFF2-40B4-BE49-F238E27FC236}">
                <a16:creationId xmlns:a16="http://schemas.microsoft.com/office/drawing/2014/main" xmlns="" id="{E3219130-030B-40CA-AAC7-037D7038F8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12047" y="148912"/>
            <a:ext cx="695628" cy="695628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97F921CB-9FC9-44CB-9082-94D3C806E88C}"/>
              </a:ext>
            </a:extLst>
          </p:cNvPr>
          <p:cNvCxnSpPr>
            <a:cxnSpLocks/>
          </p:cNvCxnSpPr>
          <p:nvPr/>
        </p:nvCxnSpPr>
        <p:spPr>
          <a:xfrm>
            <a:off x="5411930" y="496727"/>
            <a:ext cx="3591393" cy="9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CB1AAF5-5B69-43E0-9AFD-6331E40F3BE2}"/>
              </a:ext>
            </a:extLst>
          </p:cNvPr>
          <p:cNvSpPr txBox="1"/>
          <p:nvPr/>
        </p:nvSpPr>
        <p:spPr>
          <a:xfrm>
            <a:off x="1375316" y="235117"/>
            <a:ext cx="4293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Deep Dive on Solution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2324081-A4AC-4EFC-9087-F8EBA6D88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883" y="1299202"/>
            <a:ext cx="639127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56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58019B43179A42BF39B27392F15FD9" ma:contentTypeVersion="8" ma:contentTypeDescription="Create a new document." ma:contentTypeScope="" ma:versionID="dada8b9ec3702fe4ed52fa6db87f970a">
  <xsd:schema xmlns:xsd="http://www.w3.org/2001/XMLSchema" xmlns:xs="http://www.w3.org/2001/XMLSchema" xmlns:p="http://schemas.microsoft.com/office/2006/metadata/properties" xmlns:ns2="19ee1cd6-08e6-46c1-9f57-17f7ef9159b1" targetNamespace="http://schemas.microsoft.com/office/2006/metadata/properties" ma:root="true" ma:fieldsID="126aa24104756bad4e3b729d5f066c66" ns2:_="">
    <xsd:import namespace="19ee1cd6-08e6-46c1-9f57-17f7ef9159b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ee1cd6-08e6-46c1-9f57-17f7ef9159b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F8A72BB-3429-441C-8080-236C07437E9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D8D997-DA85-456D-BD8A-EFE2186FB6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ee1cd6-08e6-46c1-9f57-17f7ef9159b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4C8ECD4-DDA9-4BD3-A3C7-E15017BF14A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695</TotalTime>
  <Words>357</Words>
  <Application>Microsoft Office PowerPoint</Application>
  <PresentationFormat>On-screen Show (4:3)</PresentationFormat>
  <Paragraphs>107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Data Science HACKATHON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HACKATHON</dc:title>
  <dc:creator>Fairpointers Silver2</dc:creator>
  <cp:lastModifiedBy>Stancy Bright</cp:lastModifiedBy>
  <cp:revision>9</cp:revision>
  <dcterms:created xsi:type="dcterms:W3CDTF">4035-06-07T01:01:48Z</dcterms:created>
  <dcterms:modified xsi:type="dcterms:W3CDTF">2020-09-10T15:45:31Z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0x010100AB58019B43179A42BF39B27392F15FD9</vt:lpwstr>
  </property>
</Properties>
</file>